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806" r:id="rId3"/>
    <p:sldId id="742" r:id="rId4"/>
    <p:sldId id="747" r:id="rId5"/>
    <p:sldId id="749" r:id="rId6"/>
    <p:sldId id="757" r:id="rId7"/>
    <p:sldId id="839" r:id="rId8"/>
    <p:sldId id="840" r:id="rId9"/>
    <p:sldId id="841" r:id="rId10"/>
    <p:sldId id="758" r:id="rId11"/>
    <p:sldId id="759" r:id="rId12"/>
    <p:sldId id="842" r:id="rId13"/>
    <p:sldId id="748" r:id="rId14"/>
    <p:sldId id="776" r:id="rId15"/>
    <p:sldId id="778" r:id="rId16"/>
    <p:sldId id="819" r:id="rId17"/>
    <p:sldId id="818" r:id="rId18"/>
    <p:sldId id="762" r:id="rId19"/>
    <p:sldId id="765" r:id="rId20"/>
    <p:sldId id="834" r:id="rId21"/>
    <p:sldId id="750" r:id="rId22"/>
    <p:sldId id="847" r:id="rId23"/>
    <p:sldId id="771" r:id="rId24"/>
    <p:sldId id="774" r:id="rId25"/>
    <p:sldId id="773" r:id="rId26"/>
    <p:sldId id="753" r:id="rId27"/>
    <p:sldId id="855" r:id="rId28"/>
    <p:sldId id="836" r:id="rId29"/>
    <p:sldId id="848" r:id="rId30"/>
    <p:sldId id="850" r:id="rId31"/>
    <p:sldId id="851" r:id="rId32"/>
    <p:sldId id="853" r:id="rId33"/>
    <p:sldId id="854" r:id="rId34"/>
    <p:sldId id="751" r:id="rId35"/>
    <p:sldId id="780" r:id="rId36"/>
    <p:sldId id="837" r:id="rId37"/>
    <p:sldId id="779" r:id="rId38"/>
    <p:sldId id="843" r:id="rId39"/>
    <p:sldId id="844" r:id="rId40"/>
    <p:sldId id="845" r:id="rId41"/>
    <p:sldId id="817" r:id="rId42"/>
    <p:sldId id="614" r:id="rId43"/>
  </p:sldIdLst>
  <p:sldSz cx="9144000" cy="6858000" type="screen4x3"/>
  <p:notesSz cx="6858000" cy="99456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17" autoAdjust="0"/>
    <p:restoredTop sz="94660"/>
  </p:normalViewPr>
  <p:slideViewPr>
    <p:cSldViewPr>
      <p:cViewPr varScale="1">
        <p:scale>
          <a:sx n="108" d="100"/>
          <a:sy n="108" d="100"/>
        </p:scale>
        <p:origin x="1914" y="2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2A1D6B-7AB9-4E0C-837F-944312EEEB30}" type="datetimeFigureOut">
              <a:rPr lang="ko-KR" altLang="en-US" smtClean="0"/>
              <a:t>2019-07-07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90625" y="1243013"/>
            <a:ext cx="4476750" cy="33575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ED777C-E2C7-46AB-B02A-0176D6B66C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065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D777C-E2C7-46AB-B02A-0176D6B66C2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935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D777C-E2C7-46AB-B02A-0176D6B66C2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868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2D07-0779-48A3-A263-25E5F4E5D58A}" type="datetime1">
              <a:rPr lang="ko-KR" altLang="en-US" smtClean="0"/>
              <a:t>2019-07-07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FD01-4058-4CF7-BB3E-3EEA6B73D602}" type="datetime1">
              <a:rPr lang="ko-KR" altLang="en-US" smtClean="0"/>
              <a:t>2019-07-07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83E45-1A5B-4733-9825-5B09BF591CFF}" type="datetime1">
              <a:rPr lang="ko-KR" altLang="en-US" smtClean="0"/>
              <a:t>2019-07-07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F8238-BB45-4133-BA40-F0ACC5A176FF}" type="datetime1">
              <a:rPr lang="ko-KR" altLang="en-US" smtClean="0"/>
              <a:t>2019-07-07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2198D-EA5F-41A5-A5E1-8F89C30CF1FC}" type="datetime1">
              <a:rPr lang="ko-KR" altLang="en-US" smtClean="0"/>
              <a:t>2019-07-07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A3817-F34F-4B8F-90F5-2DC311948BB1}" type="datetime1">
              <a:rPr lang="ko-KR" altLang="en-US" smtClean="0"/>
              <a:t>2019-07-07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4F528-2E23-4BA9-B462-127235279DD8}" type="datetime1">
              <a:rPr lang="ko-KR" altLang="en-US" smtClean="0"/>
              <a:t>2019-07-07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AA234-6D35-4F6B-8A8A-F6FCE92D1D1D}" type="datetime1">
              <a:rPr lang="ko-KR" altLang="en-US" smtClean="0"/>
              <a:t>2019-07-07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5572C-A201-4CEC-B5E2-6F43AAB32C30}" type="datetime1">
              <a:rPr lang="ko-KR" altLang="en-US" smtClean="0"/>
              <a:t>2019-07-07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1BD5F-52A9-4012-83E0-140161426C44}" type="datetime1">
              <a:rPr lang="ko-KR" altLang="en-US" smtClean="0"/>
              <a:t>2019-07-07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E98E0-EF6C-4B5D-998C-C78D38EFA311}" type="datetime1">
              <a:rPr lang="ko-KR" altLang="en-US" smtClean="0"/>
              <a:t>2019-07-07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A30552-2117-46CE-A671-E41941C9FAAC}" type="datetime1">
              <a:rPr lang="ko-KR" altLang="en-US" smtClean="0"/>
              <a:t>2019-07-07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wkim4610@inha.ac.k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1qEDgC7Dczl_cm3DHNwnMRsvdTjIqv6x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google.com/presentation/d/1aeRvtKG21KHdD5lg6Hgyhx5rPq_ZOsGjG5rJ1HP7BbA/pub?start=false&amp;loop=false&amp;delayms=3000&amp;slide=id.g137784ab86_4_1738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lafenwaMoses/ImageAI/releases/download/2.0.2/imageai-2.0.2-py3-none-any.wh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hyperlink" Target="https://drive.google.com/open?id=1dKmpqZB-i-S4BK5JKefzWNgILsJZkxy0" TargetMode="External"/><Relationship Id="rId4" Type="http://schemas.openxmlformats.org/officeDocument/2006/relationships/hyperlink" Target="https://github.com/OlafenwaMoses/ImageAI/releases/download/1.0/resnet50_coco_best_v2.0.1.h5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Image/Video BM </a:t>
            </a:r>
            <a:r>
              <a:rPr lang="ko-KR" altLang="en-US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이해</a:t>
            </a:r>
            <a:br>
              <a:rPr lang="en-US" altLang="ko-KR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</a:br>
            <a:r>
              <a:rPr lang="en-US" altLang="ko-KR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-</a:t>
            </a:r>
            <a:r>
              <a:rPr lang="ko-KR" altLang="en-US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이미지 응용기술</a:t>
            </a:r>
            <a:r>
              <a:rPr lang="en-US" altLang="ko-KR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-</a:t>
            </a:r>
            <a:endParaRPr lang="ko-KR" altLang="en-US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1371600" y="4509120"/>
            <a:ext cx="6400800" cy="1296144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ko-KR" altLang="en-US" sz="2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 승 환</a:t>
            </a:r>
            <a:br>
              <a:rPr lang="en-US" altLang="ko-KR" sz="2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</a:br>
            <a:r>
              <a:rPr lang="en-US" altLang="ko-KR" sz="2400" dirty="0">
                <a:latin typeface="넥슨 풋볼고딕 L" panose="020B0303000000000000" pitchFamily="50" charset="-127"/>
                <a:ea typeface="넥슨 풋볼고딕 L" panose="020B0303000000000000" pitchFamily="50" charset="-127"/>
                <a:hlinkClick r:id="rId3"/>
              </a:rPr>
              <a:t>swkim4610@inha.ac.kr</a:t>
            </a:r>
            <a:endParaRPr lang="en-US" altLang="ko-KR" sz="2400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3F81B0D-B453-48DD-B028-EB77E0954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F6DA6E5-215C-49E8-BA8A-CFE7CF744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6" name="제목 2">
            <a:extLst>
              <a:ext uri="{FF2B5EF4-FFF2-40B4-BE49-F238E27FC236}">
                <a16:creationId xmlns:a16="http://schemas.microsoft.com/office/drawing/2014/main" id="{E085942E-18AF-459E-B968-6B92EFF126CC}"/>
              </a:ext>
            </a:extLst>
          </p:cNvPr>
          <p:cNvSpPr txBox="1">
            <a:spLocks/>
          </p:cNvSpPr>
          <p:nvPr/>
        </p:nvSpPr>
        <p:spPr>
          <a:xfrm>
            <a:off x="925175" y="-1954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4.3 </a:t>
            </a:r>
            <a:r>
              <a:rPr lang="en-US" altLang="ko-KR" sz="2800" dirty="0" err="1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AutoEncoder</a:t>
            </a:r>
            <a:endParaRPr lang="ko-KR" altLang="en-US" sz="2800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BEA911-F169-498A-A401-88502CBA8CE1}"/>
              </a:ext>
            </a:extLst>
          </p:cNvPr>
          <p:cNvSpPr txBox="1"/>
          <p:nvPr/>
        </p:nvSpPr>
        <p:spPr>
          <a:xfrm>
            <a:off x="287667" y="1092602"/>
            <a:ext cx="8568666" cy="206210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 err="1"/>
              <a:t>AutoEncoder</a:t>
            </a:r>
            <a:r>
              <a:rPr lang="ko-KR" altLang="en-US" dirty="0"/>
              <a:t>는 </a:t>
            </a:r>
            <a:r>
              <a:rPr lang="en-US" altLang="ko-KR" dirty="0"/>
              <a:t>Input</a:t>
            </a:r>
            <a:r>
              <a:rPr lang="ko-KR" altLang="en-US" dirty="0"/>
              <a:t>과 </a:t>
            </a:r>
            <a:r>
              <a:rPr lang="en-US" altLang="ko-KR" dirty="0"/>
              <a:t>Output</a:t>
            </a:r>
            <a:r>
              <a:rPr lang="ko-KR" altLang="en-US" dirty="0"/>
              <a:t>이 같은 딥러닝 모형임</a:t>
            </a:r>
            <a:r>
              <a:rPr lang="en-US" altLang="ko-KR" dirty="0"/>
              <a:t> 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Target</a:t>
            </a:r>
            <a:r>
              <a:rPr lang="ko-KR" altLang="en-US" dirty="0"/>
              <a:t>이 없으므로 </a:t>
            </a:r>
            <a:r>
              <a:rPr lang="en-US" altLang="ko-KR" dirty="0"/>
              <a:t>Unsupervised Learning </a:t>
            </a:r>
            <a:r>
              <a:rPr lang="ko-KR" altLang="en-US" dirty="0"/>
              <a:t>형태임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Input</a:t>
            </a:r>
            <a:r>
              <a:rPr lang="ko-KR" altLang="en-US" dirty="0"/>
              <a:t>이 </a:t>
            </a:r>
            <a:r>
              <a:rPr lang="ko-KR" altLang="en-US" dirty="0" err="1"/>
              <a:t>히든</a:t>
            </a:r>
            <a:r>
              <a:rPr lang="ko-KR" altLang="en-US" dirty="0"/>
              <a:t> 레이어를 통과했다가 다시 재현되므로 암호화</a:t>
            </a:r>
            <a:r>
              <a:rPr lang="en-US" altLang="ko-KR" dirty="0"/>
              <a:t>, </a:t>
            </a:r>
            <a:r>
              <a:rPr lang="ko-KR" altLang="en-US" dirty="0"/>
              <a:t>복호화가 일어나는 것임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일종의 통계학의 </a:t>
            </a:r>
            <a:r>
              <a:rPr lang="en-US" altLang="ko-KR" dirty="0"/>
              <a:t>PCA(Principal Component Analysis)</a:t>
            </a:r>
            <a:r>
              <a:rPr lang="ko-KR" altLang="en-US" dirty="0"/>
              <a:t>에 대한 비선형 버전으로 볼 수 있음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아래 그림에서 </a:t>
            </a:r>
            <a:r>
              <a:rPr lang="en-US" altLang="ko-KR" dirty="0"/>
              <a:t>Code</a:t>
            </a:r>
            <a:r>
              <a:rPr lang="ko-KR" altLang="en-US" dirty="0"/>
              <a:t>는 무엇일까</a:t>
            </a:r>
            <a:r>
              <a:rPr lang="en-US" altLang="ko-KR" dirty="0"/>
              <a:t>? Code</a:t>
            </a:r>
            <a:r>
              <a:rPr lang="ko-KR" altLang="en-US" dirty="0"/>
              <a:t>는 </a:t>
            </a:r>
            <a:r>
              <a:rPr lang="en-US" altLang="ko-KR" dirty="0"/>
              <a:t>Input</a:t>
            </a:r>
            <a:r>
              <a:rPr lang="ko-KR" altLang="en-US" dirty="0"/>
              <a:t>의 압축정보로 볼 수 있음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 err="1"/>
              <a:t>AutoEncoder</a:t>
            </a:r>
            <a:r>
              <a:rPr lang="ko-KR" altLang="en-US" dirty="0"/>
              <a:t>는 </a:t>
            </a:r>
            <a:r>
              <a:rPr lang="en-US" altLang="ko-KR" dirty="0"/>
              <a:t>Noise Reduction, Anomaly Detection, </a:t>
            </a:r>
            <a:r>
              <a:rPr lang="en-US" altLang="ko-KR" dirty="0" err="1"/>
              <a:t>ImageSearch</a:t>
            </a:r>
            <a:r>
              <a:rPr lang="en-US" altLang="ko-KR" dirty="0"/>
              <a:t> </a:t>
            </a:r>
            <a:r>
              <a:rPr lang="ko-KR" altLang="en-US" dirty="0"/>
              <a:t>등의 용도로 </a:t>
            </a:r>
            <a:br>
              <a:rPr lang="en-US" altLang="ko-KR" dirty="0"/>
            </a:br>
            <a:r>
              <a:rPr lang="ko-KR" altLang="en-US" dirty="0"/>
              <a:t>사용됨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9C3D18-412D-454D-8FFC-EFD50915A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652" y="3235240"/>
            <a:ext cx="5053283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97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F6DA6E5-215C-49E8-BA8A-CFE7CF744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6" name="제목 2">
            <a:extLst>
              <a:ext uri="{FF2B5EF4-FFF2-40B4-BE49-F238E27FC236}">
                <a16:creationId xmlns:a16="http://schemas.microsoft.com/office/drawing/2014/main" id="{E085942E-18AF-459E-B968-6B92EFF126CC}"/>
              </a:ext>
            </a:extLst>
          </p:cNvPr>
          <p:cNvSpPr txBox="1">
            <a:spLocks/>
          </p:cNvSpPr>
          <p:nvPr/>
        </p:nvSpPr>
        <p:spPr>
          <a:xfrm>
            <a:off x="925175" y="-1954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4.3 </a:t>
            </a:r>
            <a:r>
              <a:rPr lang="en-US" altLang="ko-KR" sz="2800" dirty="0" err="1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AutoEncoder</a:t>
            </a:r>
            <a:endParaRPr lang="ko-KR" altLang="en-US" sz="2800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BEA911-F169-498A-A401-88502CBA8CE1}"/>
              </a:ext>
            </a:extLst>
          </p:cNvPr>
          <p:cNvSpPr txBox="1"/>
          <p:nvPr/>
        </p:nvSpPr>
        <p:spPr>
          <a:xfrm>
            <a:off x="287667" y="1092602"/>
            <a:ext cx="8568666" cy="196361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/>
              <a:t>Noise Reduction, Anomaly Detection </a:t>
            </a:r>
            <a:r>
              <a:rPr lang="ko-KR" altLang="en-US" dirty="0"/>
              <a:t>의 원리는 차원축소 과정에서 뚜렷하지 않은 특징은 </a:t>
            </a:r>
            <a:br>
              <a:rPr lang="en-US" altLang="ko-KR" dirty="0"/>
            </a:br>
            <a:r>
              <a:rPr lang="ko-KR" altLang="en-US" dirty="0"/>
              <a:t>사라지는 원리를 이용함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아래 그림은 상단이 노이즈가 추가된 원본 이미지이고</a:t>
            </a:r>
            <a:r>
              <a:rPr lang="en-US" altLang="ko-KR" dirty="0"/>
              <a:t>, </a:t>
            </a:r>
            <a:r>
              <a:rPr lang="ko-KR" altLang="en-US" dirty="0"/>
              <a:t>하단이 노이즈가 제거된 이미지임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이 원리를 이용하면 노이즈가 섞인 이미지에서 노이즈를 제거할 수 있음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같은 원리로 비정상적인 신호가 포함된 신호를 </a:t>
            </a:r>
            <a:r>
              <a:rPr lang="ko-KR" altLang="en-US" dirty="0" err="1"/>
              <a:t>오토엔코더에</a:t>
            </a:r>
            <a:r>
              <a:rPr lang="ko-KR" altLang="en-US" dirty="0"/>
              <a:t> 넣어 학습시킨 후</a:t>
            </a:r>
            <a:r>
              <a:rPr lang="en-US" altLang="ko-KR" dirty="0"/>
              <a:t>, </a:t>
            </a:r>
            <a:r>
              <a:rPr lang="ko-KR" altLang="en-US" dirty="0"/>
              <a:t>새로운 신호를 넣었을 때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다른 신호에 비해 입력과 출력이 많이 다르면 비정상 신호로 판정하는 원리로 </a:t>
            </a:r>
            <a:r>
              <a:rPr lang="en-US" altLang="ko-KR" dirty="0"/>
              <a:t>Anomaly Detection</a:t>
            </a:r>
            <a:r>
              <a:rPr lang="ko-KR" altLang="en-US" dirty="0"/>
              <a:t>을 할 수 있음 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3378D45-2636-43FA-B7D2-8D20ED886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03" y="4000701"/>
            <a:ext cx="7955497" cy="159787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41F277-0D98-42FE-8D22-A784CC56A30F}"/>
              </a:ext>
            </a:extLst>
          </p:cNvPr>
          <p:cNvSpPr/>
          <p:nvPr/>
        </p:nvSpPr>
        <p:spPr>
          <a:xfrm>
            <a:off x="3372280" y="5874487"/>
            <a:ext cx="22463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AE_NoiseReduction.py</a:t>
            </a:r>
          </a:p>
        </p:txBody>
      </p:sp>
    </p:spTree>
    <p:extLst>
      <p:ext uri="{BB962C8B-B14F-4D97-AF65-F5344CB8AC3E}">
        <p14:creationId xmlns:p14="http://schemas.microsoft.com/office/powerpoint/2010/main" val="2915473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F6DA6E5-215C-49E8-BA8A-CFE7CF744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6" name="제목 2">
            <a:extLst>
              <a:ext uri="{FF2B5EF4-FFF2-40B4-BE49-F238E27FC236}">
                <a16:creationId xmlns:a16="http://schemas.microsoft.com/office/drawing/2014/main" id="{E085942E-18AF-459E-B968-6B92EFF126CC}"/>
              </a:ext>
            </a:extLst>
          </p:cNvPr>
          <p:cNvSpPr txBox="1">
            <a:spLocks/>
          </p:cNvSpPr>
          <p:nvPr/>
        </p:nvSpPr>
        <p:spPr>
          <a:xfrm>
            <a:off x="925175" y="-1954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4.3 </a:t>
            </a:r>
            <a:r>
              <a:rPr lang="en-US" altLang="ko-KR" sz="2800" dirty="0" err="1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AutoEncoder</a:t>
            </a:r>
            <a:endParaRPr lang="ko-KR" altLang="en-US" sz="2800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49A76F6-25AD-47E2-9F9B-05A7EC28C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68" y="2268269"/>
            <a:ext cx="2238375" cy="39814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6183615-4ADA-49A5-8602-A9C40CB52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0143" y="2320656"/>
            <a:ext cx="1981200" cy="38766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6446D59-220B-4ECA-8849-6C28C7272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4277" y="2268269"/>
            <a:ext cx="2152650" cy="38957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CEF0A49-280C-4577-9846-29AD6F364038}"/>
              </a:ext>
            </a:extLst>
          </p:cNvPr>
          <p:cNvSpPr txBox="1"/>
          <p:nvPr/>
        </p:nvSpPr>
        <p:spPr>
          <a:xfrm>
            <a:off x="432240" y="1124744"/>
            <a:ext cx="8265335" cy="103489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좌측 </a:t>
            </a:r>
            <a:r>
              <a:rPr lang="en-US" altLang="ko-KR" dirty="0"/>
              <a:t>2</a:t>
            </a:r>
            <a:r>
              <a:rPr lang="ko-KR" altLang="en-US" dirty="0"/>
              <a:t>개는 학습한 숫자를 </a:t>
            </a:r>
            <a:r>
              <a:rPr lang="en-US" altLang="ko-KR" dirty="0"/>
              <a:t>AE</a:t>
            </a:r>
            <a:r>
              <a:rPr lang="ko-KR" altLang="en-US" dirty="0"/>
              <a:t>로 </a:t>
            </a:r>
            <a:r>
              <a:rPr lang="en-US" altLang="ko-KR" dirty="0"/>
              <a:t>Encode,</a:t>
            </a:r>
            <a:r>
              <a:rPr lang="ko-KR" altLang="en-US" dirty="0"/>
              <a:t> </a:t>
            </a:r>
            <a:r>
              <a:rPr lang="en-US" altLang="ko-KR" dirty="0"/>
              <a:t>Decode</a:t>
            </a:r>
            <a:r>
              <a:rPr lang="ko-KR" altLang="en-US" dirty="0"/>
              <a:t>한 결과이고</a:t>
            </a:r>
            <a:r>
              <a:rPr lang="en-US" altLang="ko-KR" dirty="0"/>
              <a:t>, </a:t>
            </a:r>
            <a:r>
              <a:rPr lang="ko-KR" altLang="en-US" dirty="0"/>
              <a:t>우측 </a:t>
            </a:r>
            <a:r>
              <a:rPr lang="en-US" altLang="ko-KR" dirty="0"/>
              <a:t>A</a:t>
            </a:r>
            <a:r>
              <a:rPr lang="ko-KR" altLang="en-US" dirty="0"/>
              <a:t>는 학습하지 않은 알파벳 </a:t>
            </a:r>
            <a:r>
              <a:rPr lang="en-US" altLang="ko-KR" dirty="0"/>
              <a:t>A</a:t>
            </a:r>
            <a:r>
              <a:rPr lang="ko-KR" altLang="en-US" dirty="0"/>
              <a:t>를 </a:t>
            </a:r>
            <a:r>
              <a:rPr lang="en-US" altLang="ko-KR" dirty="0"/>
              <a:t>AE</a:t>
            </a:r>
            <a:r>
              <a:rPr lang="ko-KR" altLang="en-US" dirty="0"/>
              <a:t>로 복원한 결과다</a:t>
            </a:r>
            <a:r>
              <a:rPr lang="en-US" altLang="ko-KR" dirty="0"/>
              <a:t>. </a:t>
            </a:r>
            <a:r>
              <a:rPr lang="ko-KR" altLang="en-US" dirty="0"/>
              <a:t>학습한 숫자는 잘 복원하는데 학습하지 않은 알파벳은 </a:t>
            </a:r>
            <a:r>
              <a:rPr lang="en-US" altLang="ko-KR" dirty="0"/>
              <a:t>“A”</a:t>
            </a:r>
            <a:r>
              <a:rPr lang="ko-KR" altLang="en-US" dirty="0"/>
              <a:t>를 </a:t>
            </a:r>
            <a:r>
              <a:rPr lang="en-US" altLang="ko-KR" dirty="0"/>
              <a:t>“8” </a:t>
            </a:r>
            <a:r>
              <a:rPr lang="ko-KR" altLang="en-US" dirty="0"/>
              <a:t>처럼 복원함을 알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이처럼 </a:t>
            </a:r>
            <a:r>
              <a:rPr lang="en-US" altLang="ko-KR" dirty="0"/>
              <a:t>anomaly pattern</a:t>
            </a:r>
            <a:r>
              <a:rPr lang="ko-KR" altLang="en-US" dirty="0"/>
              <a:t>은 복원이 안되는 특징을 이용해 </a:t>
            </a:r>
            <a:r>
              <a:rPr lang="en-US" altLang="ko-KR" dirty="0"/>
              <a:t>anomaly detection</a:t>
            </a:r>
            <a:r>
              <a:rPr lang="ko-KR" altLang="en-US" dirty="0"/>
              <a:t>에 활용한다</a:t>
            </a:r>
            <a:r>
              <a:rPr lang="en-US" altLang="ko-KR" dirty="0"/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BB347FB-790B-4671-B71B-E6B550985B51}"/>
              </a:ext>
            </a:extLst>
          </p:cNvPr>
          <p:cNvSpPr/>
          <p:nvPr/>
        </p:nvSpPr>
        <p:spPr>
          <a:xfrm>
            <a:off x="2690143" y="1641955"/>
            <a:ext cx="22352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AE_Mnist_anomaly.py</a:t>
            </a:r>
          </a:p>
        </p:txBody>
      </p:sp>
    </p:spTree>
    <p:extLst>
      <p:ext uri="{BB962C8B-B14F-4D97-AF65-F5344CB8AC3E}">
        <p14:creationId xmlns:p14="http://schemas.microsoft.com/office/powerpoint/2010/main" val="1502457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F6DA6E5-215C-49E8-BA8A-CFE7CF744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0" name="제목 2">
            <a:extLst>
              <a:ext uri="{FF2B5EF4-FFF2-40B4-BE49-F238E27FC236}">
                <a16:creationId xmlns:a16="http://schemas.microsoft.com/office/drawing/2014/main" id="{6F029BA3-9EBD-42CE-A273-D147A8CCA156}"/>
              </a:ext>
            </a:extLst>
          </p:cNvPr>
          <p:cNvSpPr txBox="1">
            <a:spLocks/>
          </p:cNvSpPr>
          <p:nvPr/>
        </p:nvSpPr>
        <p:spPr>
          <a:xfrm>
            <a:off x="925175" y="-1954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4.4 Image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</a:t>
            </a:r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Colorization</a:t>
            </a:r>
            <a:endParaRPr lang="ko-KR" altLang="en-US" sz="2800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pic>
        <p:nvPicPr>
          <p:cNvPr id="6" name="그림 5" descr="사람, 서있는, 사진이(가) 표시된 사진&#10;&#10;자동 생성된 설명">
            <a:extLst>
              <a:ext uri="{FF2B5EF4-FFF2-40B4-BE49-F238E27FC236}">
                <a16:creationId xmlns:a16="http://schemas.microsoft.com/office/drawing/2014/main" id="{27C16323-31E1-4F05-875A-4190418E6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589" y="3591706"/>
            <a:ext cx="874236" cy="874236"/>
          </a:xfrm>
          <a:prstGeom prst="rect">
            <a:avLst/>
          </a:prstGeom>
        </p:spPr>
      </p:pic>
      <p:pic>
        <p:nvPicPr>
          <p:cNvPr id="8" name="그림 7" descr="미소, 사람, 가장, 여자이(가) 표시된 사진&#10;&#10;자동 생성된 설명">
            <a:extLst>
              <a:ext uri="{FF2B5EF4-FFF2-40B4-BE49-F238E27FC236}">
                <a16:creationId xmlns:a16="http://schemas.microsoft.com/office/drawing/2014/main" id="{B1C10763-4A59-4B8E-93D5-CDD4F266D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600" y="3591706"/>
            <a:ext cx="874236" cy="874236"/>
          </a:xfrm>
          <a:prstGeom prst="rect">
            <a:avLst/>
          </a:prstGeom>
        </p:spPr>
      </p:pic>
      <p:pic>
        <p:nvPicPr>
          <p:cNvPr id="11" name="그림 10" descr="사람, 벽, 실내, 사진이(가) 표시된 사진&#10;&#10;자동 생성된 설명">
            <a:extLst>
              <a:ext uri="{FF2B5EF4-FFF2-40B4-BE49-F238E27FC236}">
                <a16:creationId xmlns:a16="http://schemas.microsoft.com/office/drawing/2014/main" id="{95CCE411-C2E3-4608-B645-6262181C41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099" y="3582489"/>
            <a:ext cx="874236" cy="874236"/>
          </a:xfrm>
          <a:prstGeom prst="rect">
            <a:avLst/>
          </a:prstGeom>
        </p:spPr>
      </p:pic>
      <p:pic>
        <p:nvPicPr>
          <p:cNvPr id="14" name="그림 13" descr="사람, 사진, 남자, 넥타이이(가) 표시된 사진&#10;&#10;자동 생성된 설명">
            <a:extLst>
              <a:ext uri="{FF2B5EF4-FFF2-40B4-BE49-F238E27FC236}">
                <a16:creationId xmlns:a16="http://schemas.microsoft.com/office/drawing/2014/main" id="{50E16029-A664-4D9E-B3F8-1AB7EC78B3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838" y="3593501"/>
            <a:ext cx="874236" cy="874236"/>
          </a:xfrm>
          <a:prstGeom prst="rect">
            <a:avLst/>
          </a:prstGeom>
        </p:spPr>
      </p:pic>
      <p:pic>
        <p:nvPicPr>
          <p:cNvPr id="19" name="그림 18" descr="사람, 사진, 여자, 실외이(가) 표시된 사진&#10;&#10;자동 생성된 설명">
            <a:extLst>
              <a:ext uri="{FF2B5EF4-FFF2-40B4-BE49-F238E27FC236}">
                <a16:creationId xmlns:a16="http://schemas.microsoft.com/office/drawing/2014/main" id="{8477BCB6-C79A-432E-B652-B0ADEA952C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3596731"/>
            <a:ext cx="874236" cy="874236"/>
          </a:xfrm>
          <a:prstGeom prst="rect">
            <a:avLst/>
          </a:prstGeom>
        </p:spPr>
      </p:pic>
      <p:pic>
        <p:nvPicPr>
          <p:cNvPr id="21" name="그림 20" descr="사람, 벽, 의류, 실내이(가) 표시된 사진&#10;&#10;자동 생성된 설명">
            <a:extLst>
              <a:ext uri="{FF2B5EF4-FFF2-40B4-BE49-F238E27FC236}">
                <a16:creationId xmlns:a16="http://schemas.microsoft.com/office/drawing/2014/main" id="{00E2BDA2-1468-46F6-92F9-DA01F37B9A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74" y="3609621"/>
            <a:ext cx="874236" cy="874236"/>
          </a:xfrm>
          <a:prstGeom prst="rect">
            <a:avLst/>
          </a:prstGeom>
        </p:spPr>
      </p:pic>
      <p:pic>
        <p:nvPicPr>
          <p:cNvPr id="23" name="그림 22" descr="의류이(가) 표시된 사진&#10;&#10;자동 생성된 설명">
            <a:extLst>
              <a:ext uri="{FF2B5EF4-FFF2-40B4-BE49-F238E27FC236}">
                <a16:creationId xmlns:a16="http://schemas.microsoft.com/office/drawing/2014/main" id="{0C2139DE-D2D8-47D4-B58B-EC08F86192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000" y="4522523"/>
            <a:ext cx="874236" cy="87423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F1BE5FB-6D8B-43FC-A773-60FC350B29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42" y="4522523"/>
            <a:ext cx="896594" cy="874236"/>
          </a:xfrm>
          <a:prstGeom prst="rect">
            <a:avLst/>
          </a:prstGeom>
        </p:spPr>
      </p:pic>
      <p:pic>
        <p:nvPicPr>
          <p:cNvPr id="27" name="그림 26" descr="사람, 실내, 여자이(가) 표시된 사진&#10;&#10;자동 생성된 설명">
            <a:extLst>
              <a:ext uri="{FF2B5EF4-FFF2-40B4-BE49-F238E27FC236}">
                <a16:creationId xmlns:a16="http://schemas.microsoft.com/office/drawing/2014/main" id="{E8F406CC-DDC7-4E42-9969-D58827045D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099" y="4519898"/>
            <a:ext cx="874236" cy="874236"/>
          </a:xfrm>
          <a:prstGeom prst="rect">
            <a:avLst/>
          </a:prstGeom>
        </p:spPr>
      </p:pic>
      <p:pic>
        <p:nvPicPr>
          <p:cNvPr id="29" name="그림 28" descr="사람, 의류, 남자, 실내이(가) 표시된 사진&#10;&#10;자동 생성된 설명">
            <a:extLst>
              <a:ext uri="{FF2B5EF4-FFF2-40B4-BE49-F238E27FC236}">
                <a16:creationId xmlns:a16="http://schemas.microsoft.com/office/drawing/2014/main" id="{8591DCF9-1D84-4D2D-981E-C5DB02B47C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838" y="4528016"/>
            <a:ext cx="874236" cy="874236"/>
          </a:xfrm>
          <a:prstGeom prst="rect">
            <a:avLst/>
          </a:prstGeom>
        </p:spPr>
      </p:pic>
      <p:pic>
        <p:nvPicPr>
          <p:cNvPr id="31" name="그림 30" descr="사람이(가) 표시된 사진&#10;&#10;자동 생성된 설명">
            <a:extLst>
              <a:ext uri="{FF2B5EF4-FFF2-40B4-BE49-F238E27FC236}">
                <a16:creationId xmlns:a16="http://schemas.microsoft.com/office/drawing/2014/main" id="{1D7F3755-0320-495E-816F-844B7CFDF8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4530585"/>
            <a:ext cx="874236" cy="874236"/>
          </a:xfrm>
          <a:prstGeom prst="rect">
            <a:avLst/>
          </a:prstGeom>
        </p:spPr>
      </p:pic>
      <p:pic>
        <p:nvPicPr>
          <p:cNvPr id="34" name="그림 33" descr="사람, 의류, 실내, 여자이(가) 표시된 사진&#10;&#10;자동 생성된 설명">
            <a:extLst>
              <a:ext uri="{FF2B5EF4-FFF2-40B4-BE49-F238E27FC236}">
                <a16:creationId xmlns:a16="http://schemas.microsoft.com/office/drawing/2014/main" id="{0CCA1C38-27ED-4BA3-8711-83B7AF8349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74" y="4556667"/>
            <a:ext cx="874236" cy="87423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7A98C86-04FE-4074-9080-E0165A4E290E}"/>
              </a:ext>
            </a:extLst>
          </p:cNvPr>
          <p:cNvSpPr txBox="1"/>
          <p:nvPr/>
        </p:nvSpPr>
        <p:spPr>
          <a:xfrm>
            <a:off x="287667" y="1092602"/>
            <a:ext cx="8568666" cy="147117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/>
              <a:t>아래는 </a:t>
            </a:r>
            <a:r>
              <a:rPr lang="ko-KR" altLang="en-US" dirty="0" err="1"/>
              <a:t>오토엔코더를</a:t>
            </a:r>
            <a:r>
              <a:rPr lang="ko-KR" altLang="en-US" dirty="0"/>
              <a:t> 이용해 그레이 이미지를 입력해서 </a:t>
            </a:r>
            <a:r>
              <a:rPr lang="en-US" altLang="ko-KR" dirty="0"/>
              <a:t>Color </a:t>
            </a:r>
            <a:r>
              <a:rPr lang="ko-KR" altLang="en-US" dirty="0"/>
              <a:t>이미지를 출력한 예임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이 모형은 다량의 컬러 이미지를 그레이화 하여 그레이 이미지는 입력으로</a:t>
            </a:r>
            <a:r>
              <a:rPr lang="en-US" altLang="ko-KR" dirty="0"/>
              <a:t>, </a:t>
            </a:r>
            <a:r>
              <a:rPr lang="ko-KR" altLang="en-US" dirty="0"/>
              <a:t>컬러 이미지는 출력으로 </a:t>
            </a:r>
            <a:br>
              <a:rPr lang="en-US" altLang="ko-KR" dirty="0"/>
            </a:br>
            <a:r>
              <a:rPr lang="ko-KR" altLang="en-US" dirty="0"/>
              <a:t>학습시킨 후</a:t>
            </a:r>
            <a:r>
              <a:rPr lang="en-US" altLang="ko-KR" dirty="0"/>
              <a:t>, </a:t>
            </a:r>
            <a:r>
              <a:rPr lang="ko-KR" altLang="en-US" dirty="0"/>
              <a:t>새로운 그레이 이미지를 주면 컬러로 만들어 주는 기술임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컬러 복원이 아니고 색칠하기임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이를 응용하면 흑백</a:t>
            </a:r>
            <a:r>
              <a:rPr lang="en-US" altLang="ko-KR" dirty="0"/>
              <a:t>TV </a:t>
            </a:r>
            <a:r>
              <a:rPr lang="ko-KR" altLang="en-US" dirty="0"/>
              <a:t>시절의 이미지나 동영상을 컬러로 만들 수 있음</a:t>
            </a:r>
            <a:endParaRPr lang="en-US" altLang="ko-KR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AF473E4-6CA0-4940-AC44-E3C5B23382E7}"/>
              </a:ext>
            </a:extLst>
          </p:cNvPr>
          <p:cNvSpPr/>
          <p:nvPr/>
        </p:nvSpPr>
        <p:spPr>
          <a:xfrm>
            <a:off x="3372280" y="5874487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Colorization.py</a:t>
            </a:r>
          </a:p>
        </p:txBody>
      </p:sp>
    </p:spTree>
    <p:extLst>
      <p:ext uri="{BB962C8B-B14F-4D97-AF65-F5344CB8AC3E}">
        <p14:creationId xmlns:p14="http://schemas.microsoft.com/office/powerpoint/2010/main" val="3811691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F6DA6E5-215C-49E8-BA8A-CFE7CF744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6" name="제목 2">
            <a:extLst>
              <a:ext uri="{FF2B5EF4-FFF2-40B4-BE49-F238E27FC236}">
                <a16:creationId xmlns:a16="http://schemas.microsoft.com/office/drawing/2014/main" id="{E085942E-18AF-459E-B968-6B92EFF126CC}"/>
              </a:ext>
            </a:extLst>
          </p:cNvPr>
          <p:cNvSpPr txBox="1">
            <a:spLocks/>
          </p:cNvSpPr>
          <p:nvPr/>
        </p:nvSpPr>
        <p:spPr>
          <a:xfrm>
            <a:off x="925175" y="-1954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4.5 Image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</a:t>
            </a:r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Search</a:t>
            </a:r>
            <a:endParaRPr lang="ko-KR" altLang="en-US" sz="2800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D0CC16-3928-4306-A0C2-1B9523D832AE}"/>
              </a:ext>
            </a:extLst>
          </p:cNvPr>
          <p:cNvSpPr txBox="1"/>
          <p:nvPr/>
        </p:nvSpPr>
        <p:spPr>
          <a:xfrm>
            <a:off x="323529" y="1067178"/>
            <a:ext cx="8640959" cy="240168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ko-KR" dirty="0" err="1"/>
              <a:t>AutoEncoder</a:t>
            </a:r>
            <a:r>
              <a:rPr lang="ko-KR" altLang="en-US" dirty="0"/>
              <a:t>로 유사 이미지를 찾을 수 있음</a:t>
            </a:r>
            <a:endParaRPr lang="en-US" altLang="ko-KR" dirty="0"/>
          </a:p>
          <a:p>
            <a:pPr>
              <a:lnSpc>
                <a:spcPts val="2400"/>
              </a:lnSpc>
            </a:pPr>
            <a:r>
              <a:rPr lang="en-US" altLang="ko-KR" dirty="0"/>
              <a:t>Encoded</a:t>
            </a:r>
            <a:r>
              <a:rPr lang="ko-KR" altLang="en-US" dirty="0"/>
              <a:t>는 이미지에 대한 특징벡터 임</a:t>
            </a:r>
            <a:endParaRPr lang="en-US" altLang="ko-KR" dirty="0"/>
          </a:p>
          <a:p>
            <a:pPr>
              <a:lnSpc>
                <a:spcPts val="2400"/>
              </a:lnSpc>
            </a:pPr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좌측의 </a:t>
            </a:r>
            <a:r>
              <a:rPr lang="en-US" altLang="ko-KR" dirty="0" err="1"/>
              <a:t>AutoEncoder</a:t>
            </a:r>
            <a:r>
              <a:rPr lang="en-US" altLang="ko-KR" dirty="0"/>
              <a:t> </a:t>
            </a:r>
            <a:r>
              <a:rPr lang="ko-KR" altLang="en-US" dirty="0"/>
              <a:t>모형을 학습하여 </a:t>
            </a:r>
            <a:r>
              <a:rPr lang="en-US" altLang="ko-KR" dirty="0"/>
              <a:t>Code</a:t>
            </a:r>
            <a:r>
              <a:rPr lang="ko-KR" altLang="en-US" dirty="0"/>
              <a:t>까지의 </a:t>
            </a:r>
            <a:r>
              <a:rPr lang="ko-KR" altLang="en-US" dirty="0" err="1"/>
              <a:t>가중값</a:t>
            </a:r>
            <a:r>
              <a:rPr lang="ko-KR" altLang="en-US" dirty="0"/>
              <a:t> 확보</a:t>
            </a:r>
            <a:endParaRPr lang="en-US" altLang="ko-KR" dirty="0"/>
          </a:p>
          <a:p>
            <a:pPr>
              <a:lnSpc>
                <a:spcPts val="2400"/>
              </a:lnSpc>
            </a:pPr>
            <a:r>
              <a:rPr lang="ko-KR" altLang="en-US" dirty="0"/>
              <a:t>우측과 같이 모형의 </a:t>
            </a:r>
            <a:r>
              <a:rPr lang="en-US" altLang="ko-KR" dirty="0"/>
              <a:t>Decode</a:t>
            </a:r>
            <a:r>
              <a:rPr lang="ko-KR" altLang="en-US" dirty="0"/>
              <a:t>를 제거한 모형을 이용하여 아래의 방법을 수행함</a:t>
            </a:r>
            <a:endParaRPr lang="en-US" altLang="ko-KR" dirty="0"/>
          </a:p>
          <a:p>
            <a:pPr>
              <a:lnSpc>
                <a:spcPts val="2400"/>
              </a:lnSpc>
            </a:pPr>
            <a:r>
              <a:rPr lang="ko-KR" altLang="en-US" dirty="0"/>
              <a:t>이미지 </a:t>
            </a:r>
            <a:r>
              <a:rPr lang="en-US" altLang="ko-KR" dirty="0"/>
              <a:t>DB</a:t>
            </a:r>
            <a:r>
              <a:rPr lang="ko-KR" altLang="en-US" dirty="0"/>
              <a:t>의 이미지를 </a:t>
            </a:r>
            <a:r>
              <a:rPr lang="en-US" altLang="ko-KR" dirty="0"/>
              <a:t>Encoded </a:t>
            </a:r>
            <a:r>
              <a:rPr lang="ko-KR" altLang="en-US" dirty="0"/>
              <a:t>벡터로 만들고 찾고자 하는 이미지의 </a:t>
            </a:r>
            <a:r>
              <a:rPr lang="en-US" altLang="ko-KR" dirty="0"/>
              <a:t>Encoded </a:t>
            </a:r>
            <a:r>
              <a:rPr lang="ko-KR" altLang="en-US" dirty="0"/>
              <a:t>벡터를 만든 다음</a:t>
            </a:r>
            <a:br>
              <a:rPr lang="en-US" altLang="ko-KR" dirty="0"/>
            </a:br>
            <a:r>
              <a:rPr lang="en-US" altLang="ko-KR" dirty="0" err="1"/>
              <a:t>kNN</a:t>
            </a:r>
            <a:r>
              <a:rPr lang="en-US" altLang="ko-KR" dirty="0"/>
              <a:t> </a:t>
            </a:r>
            <a:r>
              <a:rPr lang="ko-KR" altLang="en-US" dirty="0"/>
              <a:t>기법으로 유사도를 측정하여 가장 가까운 이미지를 찾아주는 방법임 </a:t>
            </a:r>
            <a:br>
              <a:rPr lang="en-US" altLang="ko-KR" dirty="0"/>
            </a:br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4B1675E-F3B9-4F1E-BA0B-914AA5D47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695271"/>
            <a:ext cx="3874914" cy="220866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9EA2CEC-6E94-41E3-8FA3-4E5225D491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861"/>
          <a:stretch/>
        </p:blipFill>
        <p:spPr>
          <a:xfrm>
            <a:off x="6012160" y="3695271"/>
            <a:ext cx="1981587" cy="220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285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F6DA6E5-215C-49E8-BA8A-CFE7CF744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6" name="제목 2">
            <a:extLst>
              <a:ext uri="{FF2B5EF4-FFF2-40B4-BE49-F238E27FC236}">
                <a16:creationId xmlns:a16="http://schemas.microsoft.com/office/drawing/2014/main" id="{E085942E-18AF-459E-B968-6B92EFF126CC}"/>
              </a:ext>
            </a:extLst>
          </p:cNvPr>
          <p:cNvSpPr txBox="1">
            <a:spLocks/>
          </p:cNvSpPr>
          <p:nvPr/>
        </p:nvSpPr>
        <p:spPr>
          <a:xfrm>
            <a:off x="925175" y="-1954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4.5 Image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</a:t>
            </a:r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Search</a:t>
            </a:r>
            <a:endParaRPr lang="ko-KR" altLang="en-US" sz="2800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500405-74E7-46F5-A2CE-C3990285F704}"/>
              </a:ext>
            </a:extLst>
          </p:cNvPr>
          <p:cNvSpPr txBox="1"/>
          <p:nvPr/>
        </p:nvSpPr>
        <p:spPr>
          <a:xfrm>
            <a:off x="323529" y="1067178"/>
            <a:ext cx="8640959" cy="71506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ts val="2400"/>
              </a:lnSpc>
            </a:pPr>
            <a:r>
              <a:rPr lang="ko-KR" altLang="en-US" dirty="0"/>
              <a:t>아래는 </a:t>
            </a:r>
            <a:r>
              <a:rPr lang="en-US" altLang="ko-KR" dirty="0"/>
              <a:t>CIFAR10 </a:t>
            </a:r>
            <a:r>
              <a:rPr lang="ko-KR" altLang="en-US" dirty="0"/>
              <a:t>자료로 개구리 이미지와 유사 이미지를 찾은 결과임</a:t>
            </a:r>
            <a:endParaRPr lang="en-US" altLang="ko-KR" dirty="0"/>
          </a:p>
          <a:p>
            <a:pPr>
              <a:lnSpc>
                <a:spcPts val="2400"/>
              </a:lnSpc>
            </a:pPr>
            <a:r>
              <a:rPr lang="ko-KR" altLang="en-US" dirty="0"/>
              <a:t>개구리에 녹색이 많아 녹색 배경을 가진 사슴 사진 </a:t>
            </a:r>
            <a:r>
              <a:rPr lang="en-US" altLang="ko-KR" dirty="0"/>
              <a:t>2</a:t>
            </a:r>
            <a:r>
              <a:rPr lang="ko-KR" altLang="en-US" dirty="0"/>
              <a:t>장</a:t>
            </a:r>
            <a:r>
              <a:rPr lang="en-US" altLang="ko-KR" dirty="0"/>
              <a:t>, </a:t>
            </a:r>
            <a:r>
              <a:rPr lang="ko-KR" altLang="en-US" dirty="0"/>
              <a:t>개구리 사진 </a:t>
            </a:r>
            <a:r>
              <a:rPr lang="en-US" altLang="ko-KR" dirty="0"/>
              <a:t>3</a:t>
            </a:r>
            <a:r>
              <a:rPr lang="ko-KR" altLang="en-US" dirty="0"/>
              <a:t>장이 검색됨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EFB0A5-4A71-40D8-A8BE-91365D718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219" y="3026733"/>
            <a:ext cx="1661561" cy="16537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1CA2180-AAD5-4F2B-8A33-359029F4F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220" y="4837555"/>
            <a:ext cx="7524328" cy="143939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F5E369B-DFCE-4E71-8521-F060200E71FF}"/>
              </a:ext>
            </a:extLst>
          </p:cNvPr>
          <p:cNvSpPr/>
          <p:nvPr/>
        </p:nvSpPr>
        <p:spPr>
          <a:xfrm>
            <a:off x="3071665" y="2248220"/>
            <a:ext cx="2927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dirty="0">
                <a:solidFill>
                  <a:srgbClr val="FF0000"/>
                </a:solidFill>
                <a:latin typeface="맑은 고딕" panose="020B0503020000020004" pitchFamily="50" charset="-127"/>
              </a:rPr>
              <a:t>imagesearch_cifar10_ae.py</a:t>
            </a:r>
            <a:endParaRPr lang="ko-KR" altLang="ko-KR" sz="44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734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F6DA6E5-215C-49E8-BA8A-CFE7CF744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0" name="제목 2">
            <a:extLst>
              <a:ext uri="{FF2B5EF4-FFF2-40B4-BE49-F238E27FC236}">
                <a16:creationId xmlns:a16="http://schemas.microsoft.com/office/drawing/2014/main" id="{6F029BA3-9EBD-42CE-A273-D147A8CCA156}"/>
              </a:ext>
            </a:extLst>
          </p:cNvPr>
          <p:cNvSpPr txBox="1">
            <a:spLocks/>
          </p:cNvSpPr>
          <p:nvPr/>
        </p:nvSpPr>
        <p:spPr>
          <a:xfrm>
            <a:off x="925175" y="-1954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4.6 Super Resolution</a:t>
            </a:r>
            <a:endParaRPr lang="ko-KR" altLang="en-US" sz="2800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FB2D79-DC44-46DC-A71C-6937BF0A40DA}"/>
              </a:ext>
            </a:extLst>
          </p:cNvPr>
          <p:cNvSpPr txBox="1"/>
          <p:nvPr/>
        </p:nvSpPr>
        <p:spPr>
          <a:xfrm>
            <a:off x="287667" y="1092602"/>
            <a:ext cx="8568666" cy="206210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/>
              <a:t>SRCNN</a:t>
            </a:r>
            <a:r>
              <a:rPr lang="ko-KR" altLang="en-US" dirty="0"/>
              <a:t>은 저화질의 이미지를 고화질 이미지로 추정 복원하는 것임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학습기는 고화질 이미지를 저화질로 낮춘 이미지를 </a:t>
            </a:r>
            <a:r>
              <a:rPr lang="en-US" altLang="ko-KR" dirty="0"/>
              <a:t>X, </a:t>
            </a:r>
            <a:r>
              <a:rPr lang="ko-KR" altLang="en-US" dirty="0"/>
              <a:t>고화질 이미지를 </a:t>
            </a:r>
            <a:r>
              <a:rPr lang="en-US" altLang="ko-KR" dirty="0"/>
              <a:t>Y</a:t>
            </a:r>
            <a:r>
              <a:rPr lang="ko-KR" altLang="en-US" dirty="0"/>
              <a:t>로 지정하고 </a:t>
            </a:r>
            <a:r>
              <a:rPr lang="en-US" altLang="ko-KR" dirty="0"/>
              <a:t>Cost </a:t>
            </a:r>
            <a:r>
              <a:rPr lang="ko-KR" altLang="en-US" dirty="0"/>
              <a:t>함수는</a:t>
            </a:r>
            <a:br>
              <a:rPr lang="en-US" altLang="ko-KR" dirty="0"/>
            </a:br>
            <a:r>
              <a:rPr lang="en-US" altLang="ko-KR" dirty="0"/>
              <a:t>MSE</a:t>
            </a:r>
            <a:r>
              <a:rPr lang="ko-KR" altLang="en-US" dirty="0"/>
              <a:t>로 지정하여 학습함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학습기에 실제 </a:t>
            </a:r>
            <a:r>
              <a:rPr lang="ko-KR" altLang="en-US" dirty="0" err="1"/>
              <a:t>저화질</a:t>
            </a:r>
            <a:r>
              <a:rPr lang="ko-KR" altLang="en-US" dirty="0"/>
              <a:t> 이미지를 주면 고화질 이미지로 추정하는 원리임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위성 사진 확대</a:t>
            </a:r>
            <a:r>
              <a:rPr lang="en-US" altLang="ko-KR" dirty="0"/>
              <a:t>, </a:t>
            </a:r>
            <a:r>
              <a:rPr lang="ko-KR" altLang="en-US" dirty="0" err="1"/>
              <a:t>저화질</a:t>
            </a:r>
            <a:r>
              <a:rPr lang="ko-KR" altLang="en-US" dirty="0"/>
              <a:t> </a:t>
            </a:r>
            <a:r>
              <a:rPr lang="en-US" altLang="ko-KR" dirty="0"/>
              <a:t>CCTV </a:t>
            </a:r>
            <a:r>
              <a:rPr lang="ko-KR" altLang="en-US" dirty="0"/>
              <a:t>복원 등 다양한 활용분야가 존재함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최근에는 </a:t>
            </a:r>
            <a:r>
              <a:rPr lang="en-US" altLang="ko-KR" dirty="0"/>
              <a:t>SRGAN </a:t>
            </a:r>
            <a:r>
              <a:rPr lang="ko-KR" altLang="en-US" dirty="0"/>
              <a:t>등의 알고리즘으로 발전하고 있음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F09942-A049-431E-99D7-7531405FE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38" y="3451290"/>
            <a:ext cx="5047188" cy="23241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5FC2CB6-EF19-44EC-A5BF-9AAEA931E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756" y="3151813"/>
            <a:ext cx="2723998" cy="292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49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F6DA6E5-215C-49E8-BA8A-CFE7CF744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0" name="제목 2">
            <a:extLst>
              <a:ext uri="{FF2B5EF4-FFF2-40B4-BE49-F238E27FC236}">
                <a16:creationId xmlns:a16="http://schemas.microsoft.com/office/drawing/2014/main" id="{6F029BA3-9EBD-42CE-A273-D147A8CCA156}"/>
              </a:ext>
            </a:extLst>
          </p:cNvPr>
          <p:cNvSpPr txBox="1">
            <a:spLocks/>
          </p:cNvSpPr>
          <p:nvPr/>
        </p:nvSpPr>
        <p:spPr>
          <a:xfrm>
            <a:off x="925175" y="-1954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4.7 GAN</a:t>
            </a:r>
            <a:endParaRPr lang="ko-KR" altLang="en-US" sz="2800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FB2D79-DC44-46DC-A71C-6937BF0A40DA}"/>
              </a:ext>
            </a:extLst>
          </p:cNvPr>
          <p:cNvSpPr txBox="1"/>
          <p:nvPr/>
        </p:nvSpPr>
        <p:spPr>
          <a:xfrm>
            <a:off x="287667" y="1092602"/>
            <a:ext cx="8568666" cy="255454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/>
              <a:t>GAN(Generative Adversarial Network)</a:t>
            </a:r>
            <a:r>
              <a:rPr lang="ko-KR" altLang="en-US" dirty="0"/>
              <a:t>은 실제 데이터와 비슷한 확률분포를 갖는 </a:t>
            </a:r>
            <a:br>
              <a:rPr lang="en-US" altLang="ko-KR" dirty="0"/>
            </a:br>
            <a:r>
              <a:rPr lang="ko-KR" altLang="en-US" dirty="0"/>
              <a:t>허구 데이터</a:t>
            </a:r>
            <a:r>
              <a:rPr lang="en-US" altLang="ko-KR" dirty="0"/>
              <a:t>(fake Data)</a:t>
            </a:r>
            <a:r>
              <a:rPr lang="ko-KR" altLang="en-US" dirty="0"/>
              <a:t>를 생성함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필기체 글자를 학습하면 비슷하게 필기체 글자를 흉내내기도 하고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사람 얼굴을 학습하면 가짜 사람 얼굴을 만드는 것도 가능함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GAN</a:t>
            </a:r>
            <a:r>
              <a:rPr lang="ko-KR" altLang="en-US" dirty="0"/>
              <a:t>에는 생성망과 </a:t>
            </a:r>
            <a:r>
              <a:rPr lang="ko-KR" altLang="en-US" dirty="0" err="1"/>
              <a:t>판별망</a:t>
            </a:r>
            <a:r>
              <a:rPr lang="ko-KR" altLang="en-US" dirty="0"/>
              <a:t> 두 개의 딥러닝 네트워크가 존재함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생성망은 임의의 </a:t>
            </a:r>
            <a:r>
              <a:rPr lang="ko-KR" altLang="en-US" dirty="0" err="1"/>
              <a:t>저차원</a:t>
            </a:r>
            <a:r>
              <a:rPr lang="ko-KR" altLang="en-US" dirty="0"/>
              <a:t> 난수로 </a:t>
            </a:r>
            <a:r>
              <a:rPr lang="ko-KR" altLang="en-US" dirty="0" err="1"/>
              <a:t>부터</a:t>
            </a:r>
            <a:r>
              <a:rPr lang="ko-KR" altLang="en-US" dirty="0"/>
              <a:t> 고차원 이미지를 생성하고 판별망은 생성된 이미지를 심사해서 </a:t>
            </a:r>
            <a:br>
              <a:rPr lang="en-US" altLang="ko-KR" dirty="0"/>
            </a:br>
            <a:r>
              <a:rPr lang="ko-KR" altLang="en-US" dirty="0"/>
              <a:t>진짜인지</a:t>
            </a:r>
            <a:r>
              <a:rPr lang="en-US" altLang="ko-KR" dirty="0"/>
              <a:t>, </a:t>
            </a:r>
            <a:r>
              <a:rPr lang="ko-KR" altLang="en-US" dirty="0"/>
              <a:t>가짜인지 구별하는 네트워크임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생성망은 판별망을 속일 때까지 학습하고</a:t>
            </a:r>
            <a:r>
              <a:rPr lang="en-US" altLang="ko-KR" dirty="0"/>
              <a:t>, </a:t>
            </a:r>
            <a:r>
              <a:rPr lang="ko-KR" altLang="en-US" dirty="0"/>
              <a:t>판별망은 생성망에 속지 않도록 학습함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D20786-D318-443C-BD00-89C5D56B0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438" y="3573016"/>
            <a:ext cx="5423123" cy="258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05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F6DA6E5-215C-49E8-BA8A-CFE7CF744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0" name="제목 2">
            <a:extLst>
              <a:ext uri="{FF2B5EF4-FFF2-40B4-BE49-F238E27FC236}">
                <a16:creationId xmlns:a16="http://schemas.microsoft.com/office/drawing/2014/main" id="{6F029BA3-9EBD-42CE-A273-D147A8CCA156}"/>
              </a:ext>
            </a:extLst>
          </p:cNvPr>
          <p:cNvSpPr txBox="1">
            <a:spLocks/>
          </p:cNvSpPr>
          <p:nvPr/>
        </p:nvSpPr>
        <p:spPr>
          <a:xfrm>
            <a:off x="925175" y="-1954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4.7 GAN</a:t>
            </a:r>
            <a:endParaRPr lang="ko-KR" altLang="en-US" sz="2800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FB2D79-DC44-46DC-A71C-6937BF0A40DA}"/>
              </a:ext>
            </a:extLst>
          </p:cNvPr>
          <p:cNvSpPr txBox="1"/>
          <p:nvPr/>
        </p:nvSpPr>
        <p:spPr>
          <a:xfrm>
            <a:off x="287667" y="1092602"/>
            <a:ext cx="8568666" cy="206210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/>
              <a:t>좌측 그림은 어느 집단의 키를 히스토그램으로 표현한 것이고 우측은 사람들의 얼굴임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사실</a:t>
            </a:r>
            <a:r>
              <a:rPr lang="en-US" altLang="ko-KR" dirty="0"/>
              <a:t>, </a:t>
            </a:r>
            <a:r>
              <a:rPr lang="ko-KR" altLang="en-US" dirty="0"/>
              <a:t>둘 다 가짜임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좌측 히스토그램은 평균이 </a:t>
            </a:r>
            <a:r>
              <a:rPr lang="en-US" altLang="ko-KR" dirty="0"/>
              <a:t>173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/>
              <a:t>표준편차 </a:t>
            </a:r>
            <a:r>
              <a:rPr lang="en-US" altLang="ko-KR" dirty="0"/>
              <a:t>3</a:t>
            </a:r>
            <a:r>
              <a:rPr lang="ko-KR" altLang="en-US" dirty="0"/>
              <a:t>인 난수로 만들었고</a:t>
            </a:r>
            <a:r>
              <a:rPr lang="en-US" altLang="ko-KR" dirty="0"/>
              <a:t>, </a:t>
            </a:r>
            <a:r>
              <a:rPr lang="ko-KR" altLang="en-US" dirty="0"/>
              <a:t>우측은 </a:t>
            </a:r>
            <a:r>
              <a:rPr lang="en-US" altLang="ko-KR" dirty="0"/>
              <a:t>GAN</a:t>
            </a:r>
            <a:r>
              <a:rPr lang="ko-KR" altLang="en-US" dirty="0"/>
              <a:t>으로 만들었다고 함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이론적을 좌측을 복잡하게 확장하면 우측이 될 수 있음</a:t>
            </a:r>
            <a:r>
              <a:rPr lang="en-US" altLang="ko-KR" dirty="0"/>
              <a:t>(</a:t>
            </a:r>
            <a:r>
              <a:rPr lang="ko-KR" altLang="en-US" dirty="0"/>
              <a:t>정말</a:t>
            </a:r>
            <a:r>
              <a:rPr lang="en-US" altLang="ko-KR" dirty="0"/>
              <a:t>?)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좌측이 키 자료라고 하면 키와 몸무게를 동시에 만들 수 있을까</a:t>
            </a:r>
            <a:r>
              <a:rPr lang="en-US" altLang="ko-KR" dirty="0"/>
              <a:t>?</a:t>
            </a:r>
            <a:br>
              <a:rPr lang="en-US" altLang="ko-KR" dirty="0"/>
            </a:br>
            <a:r>
              <a:rPr lang="ko-KR" altLang="en-US" dirty="0"/>
              <a:t>따로</a:t>
            </a:r>
            <a:r>
              <a:rPr lang="en-US" altLang="ko-KR" dirty="0"/>
              <a:t>, </a:t>
            </a:r>
            <a:r>
              <a:rPr lang="ko-KR" altLang="en-US" dirty="0"/>
              <a:t>만들면 쉽지 않을 것임</a:t>
            </a:r>
            <a:r>
              <a:rPr lang="en-US" altLang="ko-KR" dirty="0"/>
              <a:t>. </a:t>
            </a:r>
            <a:r>
              <a:rPr lang="ko-KR" altLang="en-US" dirty="0"/>
              <a:t>왜냐하면 키와 몸무게는 연관성이 존재하기 때문임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이 경우</a:t>
            </a:r>
            <a:r>
              <a:rPr lang="en-US" altLang="ko-KR" dirty="0"/>
              <a:t>, Gibbs Sampling</a:t>
            </a:r>
            <a:r>
              <a:rPr lang="ko-KR" altLang="en-US" dirty="0"/>
              <a:t>기법으로 다차원 난수를 만들 수 있음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1DB858-7BCC-460A-A65D-CF626FAA2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3645299"/>
            <a:ext cx="3492245" cy="21200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4B8285-7D0C-4406-BD63-11BA9C5CB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196" y="3711139"/>
            <a:ext cx="3889115" cy="20270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64942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F6DA6E5-215C-49E8-BA8A-CFE7CF744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0" name="제목 2">
            <a:extLst>
              <a:ext uri="{FF2B5EF4-FFF2-40B4-BE49-F238E27FC236}">
                <a16:creationId xmlns:a16="http://schemas.microsoft.com/office/drawing/2014/main" id="{6F029BA3-9EBD-42CE-A273-D147A8CCA156}"/>
              </a:ext>
            </a:extLst>
          </p:cNvPr>
          <p:cNvSpPr txBox="1">
            <a:spLocks/>
          </p:cNvSpPr>
          <p:nvPr/>
        </p:nvSpPr>
        <p:spPr>
          <a:xfrm>
            <a:off x="925175" y="-1954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4.7 GAN</a:t>
            </a:r>
            <a:endParaRPr lang="ko-KR" altLang="en-US" sz="2800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FB2D79-DC44-46DC-A71C-6937BF0A40DA}"/>
              </a:ext>
            </a:extLst>
          </p:cNvPr>
          <p:cNvSpPr txBox="1"/>
          <p:nvPr/>
        </p:nvSpPr>
        <p:spPr>
          <a:xfrm>
            <a:off x="287667" y="1092602"/>
            <a:ext cx="8568666" cy="33855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/>
              <a:t>아래는 </a:t>
            </a:r>
            <a:r>
              <a:rPr lang="en-US" altLang="ko-KR" dirty="0"/>
              <a:t>GAN </a:t>
            </a:r>
            <a:r>
              <a:rPr lang="ko-KR" altLang="en-US" dirty="0"/>
              <a:t>으로 만든 가짜 숫자임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24D52A-E553-4198-B12E-30CBBEC80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372814"/>
            <a:ext cx="2982664" cy="294522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F49C95-8E81-499A-94BA-288F1739547D}"/>
              </a:ext>
            </a:extLst>
          </p:cNvPr>
          <p:cNvSpPr/>
          <p:nvPr/>
        </p:nvSpPr>
        <p:spPr>
          <a:xfrm>
            <a:off x="1203447" y="1737720"/>
            <a:ext cx="1798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dcgan_mnist</a:t>
            </a:r>
            <a:r>
              <a:rPr lang="ko-KR" altLang="ko-KR" dirty="0">
                <a:solidFill>
                  <a:srgbClr val="FF0000"/>
                </a:solidFill>
                <a:latin typeface="맑은 고딕" panose="020B0503020000020004" pitchFamily="50" charset="-127"/>
              </a:rPr>
              <a:t>.py</a:t>
            </a:r>
            <a:endParaRPr lang="ko-KR" altLang="ko-KR" sz="44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4FA41E-3744-43B9-AD65-4EAC1265D219}"/>
              </a:ext>
            </a:extLst>
          </p:cNvPr>
          <p:cNvSpPr/>
          <p:nvPr/>
        </p:nvSpPr>
        <p:spPr>
          <a:xfrm>
            <a:off x="4745827" y="1737720"/>
            <a:ext cx="3237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https://youtu.be/p1b5aiTrGzY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72B7A6-9F4B-422C-A64A-01678637A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2792" y="2362513"/>
            <a:ext cx="4644008" cy="129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10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68580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4. </a:t>
            </a:r>
            <a:r>
              <a:rPr lang="ko-KR" altLang="en-US" sz="36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이미지</a:t>
            </a:r>
            <a:r>
              <a:rPr lang="en-US" altLang="ko-KR" sz="36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</a:t>
            </a:r>
            <a:r>
              <a:rPr lang="ko-KR" altLang="en-US" sz="36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응용기술</a:t>
            </a:r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1050936" y="1212255"/>
            <a:ext cx="3809096" cy="3752822"/>
          </a:xfr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4.1 Transfer Learning</a:t>
            </a: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4.2 Style Transfer</a:t>
            </a: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4.3 </a:t>
            </a:r>
            <a:r>
              <a:rPr lang="en-US" altLang="ko-KR" sz="1600" dirty="0" err="1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AutoEncoder</a:t>
            </a:r>
            <a:endParaRPr lang="en-US" altLang="ko-KR" sz="1600" dirty="0">
              <a:solidFill>
                <a:schemeClr val="tx1"/>
              </a:solidFill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4.4 Image Colorization</a:t>
            </a: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4.5 Image Search</a:t>
            </a: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4.6 GAN</a:t>
            </a: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4.7 Image Segmentation</a:t>
            </a: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4.8 Object Detection</a:t>
            </a: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4.9 Object Tracking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F4F55C-719A-4325-9B6D-F730828AD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467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F6DA6E5-215C-49E8-BA8A-CFE7CF744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0" name="제목 2">
            <a:extLst>
              <a:ext uri="{FF2B5EF4-FFF2-40B4-BE49-F238E27FC236}">
                <a16:creationId xmlns:a16="http://schemas.microsoft.com/office/drawing/2014/main" id="{6F029BA3-9EBD-42CE-A273-D147A8CCA156}"/>
              </a:ext>
            </a:extLst>
          </p:cNvPr>
          <p:cNvSpPr txBox="1">
            <a:spLocks/>
          </p:cNvSpPr>
          <p:nvPr/>
        </p:nvSpPr>
        <p:spPr>
          <a:xfrm>
            <a:off x="925175" y="-1954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4.8 Image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</a:t>
            </a:r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Segmentation</a:t>
            </a:r>
            <a:endParaRPr lang="ko-KR" altLang="en-US" sz="2800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74872F-712A-4B7F-962C-C85A7BEC7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51" y="3140968"/>
            <a:ext cx="3990866" cy="28931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A9B256-B038-47DC-BD8D-8BA46F62850D}"/>
              </a:ext>
            </a:extLst>
          </p:cNvPr>
          <p:cNvSpPr txBox="1"/>
          <p:nvPr/>
        </p:nvSpPr>
        <p:spPr>
          <a:xfrm>
            <a:off x="287666" y="1249710"/>
            <a:ext cx="8568666" cy="147117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/>
              <a:t>아래의 그림은 </a:t>
            </a:r>
            <a:r>
              <a:rPr lang="en-US" altLang="ko-KR" dirty="0"/>
              <a:t>(192, 263, 3) </a:t>
            </a:r>
            <a:r>
              <a:rPr lang="ko-KR" altLang="en-US" dirty="0"/>
              <a:t>차원 이미지로 하늘</a:t>
            </a:r>
            <a:r>
              <a:rPr lang="en-US" altLang="ko-KR" dirty="0"/>
              <a:t>, </a:t>
            </a:r>
            <a:r>
              <a:rPr lang="ko-KR" altLang="en-US" dirty="0"/>
              <a:t>구름</a:t>
            </a:r>
            <a:r>
              <a:rPr lang="en-US" altLang="ko-KR" dirty="0"/>
              <a:t>, </a:t>
            </a:r>
            <a:r>
              <a:rPr lang="ko-KR" altLang="en-US" dirty="0"/>
              <a:t>산</a:t>
            </a:r>
            <a:r>
              <a:rPr lang="en-US" altLang="ko-KR" dirty="0"/>
              <a:t>, </a:t>
            </a:r>
            <a:r>
              <a:rPr lang="ko-KR" altLang="en-US" dirty="0"/>
              <a:t>호수</a:t>
            </a:r>
            <a:r>
              <a:rPr lang="en-US" altLang="ko-KR" dirty="0"/>
              <a:t>, </a:t>
            </a:r>
            <a:r>
              <a:rPr lang="ko-KR" altLang="en-US" dirty="0"/>
              <a:t>녹지</a:t>
            </a:r>
            <a:r>
              <a:rPr lang="en-US" altLang="ko-KR" dirty="0"/>
              <a:t>, </a:t>
            </a:r>
            <a:r>
              <a:rPr lang="ko-KR" altLang="en-US" dirty="0"/>
              <a:t>마루로 이루어져 있음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픽셀 </a:t>
            </a:r>
            <a:r>
              <a:rPr lang="en-US" altLang="ko-KR" dirty="0"/>
              <a:t>192*263 = 50,496</a:t>
            </a:r>
            <a:r>
              <a:rPr lang="ko-KR" altLang="en-US" dirty="0"/>
              <a:t>개를 </a:t>
            </a:r>
            <a:r>
              <a:rPr lang="en-US" altLang="ko-KR" dirty="0"/>
              <a:t>3</a:t>
            </a:r>
            <a:r>
              <a:rPr lang="ko-KR" altLang="en-US" dirty="0"/>
              <a:t>차원에서 </a:t>
            </a:r>
            <a:r>
              <a:rPr lang="en-US" altLang="ko-KR" dirty="0"/>
              <a:t>k means clustering </a:t>
            </a:r>
            <a:r>
              <a:rPr lang="ko-KR" altLang="en-US" dirty="0"/>
              <a:t>방법으로 </a:t>
            </a:r>
            <a:r>
              <a:rPr lang="ko-KR" altLang="en-US" dirty="0" err="1"/>
              <a:t>세그멘테이션</a:t>
            </a:r>
            <a:r>
              <a:rPr lang="ko-KR" altLang="en-US" dirty="0"/>
              <a:t> 함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아래는 </a:t>
            </a:r>
            <a:r>
              <a:rPr lang="en-US" altLang="ko-KR" dirty="0"/>
              <a:t>5</a:t>
            </a:r>
            <a:r>
              <a:rPr lang="ko-KR" altLang="en-US" dirty="0"/>
              <a:t>개의 세그먼트로 나누고 동일 세그먼트에 해당하는 픽셀은 세그먼트 중앙값으로 픽셀을 바꿔 </a:t>
            </a:r>
            <a:br>
              <a:rPr lang="en-US" altLang="ko-KR" dirty="0"/>
            </a:br>
            <a:r>
              <a:rPr lang="ko-KR" altLang="en-US" dirty="0"/>
              <a:t>표현한 그림임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같은 색깔이 같은 세그먼트 임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EF1EA4-7CF9-4E03-913A-4C7FE4B9E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762" y="3140967"/>
            <a:ext cx="3876470" cy="282820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BEBEBB-FD0F-4982-A6DD-1A1A639D9793}"/>
              </a:ext>
            </a:extLst>
          </p:cNvPr>
          <p:cNvSpPr/>
          <p:nvPr/>
        </p:nvSpPr>
        <p:spPr>
          <a:xfrm>
            <a:off x="3419829" y="2720882"/>
            <a:ext cx="2592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ImageSegmentation</a:t>
            </a:r>
            <a:r>
              <a:rPr lang="ko-KR" altLang="ko-KR" dirty="0">
                <a:solidFill>
                  <a:srgbClr val="FF0000"/>
                </a:solidFill>
                <a:latin typeface="맑은 고딕" panose="020B0503020000020004" pitchFamily="50" charset="-127"/>
              </a:rPr>
              <a:t>.py</a:t>
            </a:r>
            <a:endParaRPr lang="ko-KR" altLang="ko-KR" sz="44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987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F6DA6E5-215C-49E8-BA8A-CFE7CF744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6" name="제목 2">
            <a:extLst>
              <a:ext uri="{FF2B5EF4-FFF2-40B4-BE49-F238E27FC236}">
                <a16:creationId xmlns:a16="http://schemas.microsoft.com/office/drawing/2014/main" id="{E085942E-18AF-459E-B968-6B92EFF126CC}"/>
              </a:ext>
            </a:extLst>
          </p:cNvPr>
          <p:cNvSpPr txBox="1">
            <a:spLocks/>
          </p:cNvSpPr>
          <p:nvPr/>
        </p:nvSpPr>
        <p:spPr>
          <a:xfrm>
            <a:off x="925175" y="-1954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4.9 Object Detection</a:t>
            </a:r>
            <a:endParaRPr lang="ko-KR" altLang="en-US" sz="2800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6AC0AE-665E-4E76-98A4-F93B320A4B6F}"/>
              </a:ext>
            </a:extLst>
          </p:cNvPr>
          <p:cNvSpPr txBox="1"/>
          <p:nvPr/>
        </p:nvSpPr>
        <p:spPr>
          <a:xfrm>
            <a:off x="323528" y="1274564"/>
            <a:ext cx="8568666" cy="413036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/>
              <a:t>하나의 이미지에 여러 개의 객체를 </a:t>
            </a:r>
            <a:r>
              <a:rPr lang="en-US" altLang="ko-KR" dirty="0"/>
              <a:t>Detect </a:t>
            </a:r>
            <a:r>
              <a:rPr lang="ko-KR" altLang="en-US" dirty="0"/>
              <a:t>하는 문제임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한 장의 이미지에 한개의 객체만 있다고 하면 </a:t>
            </a:r>
            <a:r>
              <a:rPr lang="en-US" altLang="ko-KR" dirty="0"/>
              <a:t>CNN</a:t>
            </a:r>
            <a:r>
              <a:rPr lang="ko-KR" altLang="en-US" dirty="0"/>
              <a:t> 분류모형으로 해결할 수 있음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이미지 안에 여러 개의 이미지가 있다면 </a:t>
            </a:r>
            <a:r>
              <a:rPr lang="en-US" altLang="ko-KR" dirty="0"/>
              <a:t>CNN </a:t>
            </a:r>
            <a:r>
              <a:rPr lang="ko-KR" altLang="en-US" dirty="0"/>
              <a:t>분류모형으로 해결되지 않을 것임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어떤 방법이 있을까</a:t>
            </a:r>
            <a:r>
              <a:rPr lang="en-US" altLang="ko-KR" dirty="0"/>
              <a:t>?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이미지 상에서 객체들을 </a:t>
            </a:r>
            <a:r>
              <a:rPr lang="en-US" altLang="ko-KR" dirty="0"/>
              <a:t>Crop(</a:t>
            </a:r>
            <a:r>
              <a:rPr lang="ko-KR" altLang="en-US" dirty="0"/>
              <a:t>자르기</a:t>
            </a:r>
            <a:r>
              <a:rPr lang="en-US" altLang="ko-KR" dirty="0"/>
              <a:t>)</a:t>
            </a:r>
            <a:r>
              <a:rPr lang="ko-KR" altLang="en-US" dirty="0"/>
              <a:t>한 다음 </a:t>
            </a:r>
            <a:r>
              <a:rPr lang="en-US" altLang="ko-KR" dirty="0"/>
              <a:t>CNN </a:t>
            </a:r>
            <a:r>
              <a:rPr lang="ko-KR" altLang="en-US" dirty="0"/>
              <a:t>분류모형을 작동하는 방법 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   문제는 어디를 </a:t>
            </a:r>
            <a:r>
              <a:rPr lang="en-US" altLang="ko-KR" dirty="0"/>
              <a:t>Crop</a:t>
            </a:r>
            <a:r>
              <a:rPr lang="ko-KR" altLang="en-US" dirty="0"/>
              <a:t>할지 모르는 것임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방법 중 하나는 </a:t>
            </a:r>
            <a:r>
              <a:rPr lang="en-US" altLang="ko-KR" dirty="0"/>
              <a:t>Sliding Window</a:t>
            </a:r>
            <a:r>
              <a:rPr lang="ko-KR" altLang="en-US" dirty="0"/>
              <a:t>를 이용하는 것임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이미지를 몇 개의 조각을 만들고 분류기에 넣는다</a:t>
            </a:r>
            <a:r>
              <a:rPr lang="en-US" altLang="ko-KR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dirty="0" err="1"/>
              <a:t>분류기에서</a:t>
            </a:r>
            <a:r>
              <a:rPr lang="ko-KR" altLang="en-US" dirty="0"/>
              <a:t> 높은 확률로 </a:t>
            </a:r>
            <a:r>
              <a:rPr lang="en-US" altLang="ko-KR" dirty="0"/>
              <a:t>Detect</a:t>
            </a:r>
            <a:r>
              <a:rPr lang="ko-KR" altLang="en-US" dirty="0"/>
              <a:t>한 조각의 이미지 영역과 분류결과를 </a:t>
            </a:r>
            <a:r>
              <a:rPr lang="ko-KR" altLang="en-US" dirty="0" err="1"/>
              <a:t>리턴함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이 경우</a:t>
            </a:r>
            <a:r>
              <a:rPr lang="en-US" altLang="ko-KR" dirty="0"/>
              <a:t>, </a:t>
            </a:r>
            <a:r>
              <a:rPr lang="ko-KR" altLang="en-US" dirty="0"/>
              <a:t>조각의 크기를 결정하는 문제와 엄청난 </a:t>
            </a:r>
            <a:r>
              <a:rPr lang="ko-KR" altLang="en-US" dirty="0" err="1"/>
              <a:t>계산량이</a:t>
            </a:r>
            <a:r>
              <a:rPr lang="ko-KR" altLang="en-US" dirty="0"/>
              <a:t> 발생함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이 문제를 해결하기 위해 </a:t>
            </a:r>
            <a:r>
              <a:rPr lang="en-US" altLang="ko-KR" dirty="0"/>
              <a:t>R-CNN </a:t>
            </a:r>
            <a:r>
              <a:rPr lang="ko-KR" altLang="en-US" dirty="0"/>
              <a:t>알고리즘이 개발됨</a:t>
            </a:r>
            <a:br>
              <a:rPr lang="en-US" altLang="ko-KR" dirty="0"/>
            </a:br>
            <a:r>
              <a:rPr lang="en-US" altLang="ko-KR" dirty="0"/>
              <a:t>R</a:t>
            </a:r>
            <a:r>
              <a:rPr lang="ko-KR" altLang="en-US" dirty="0"/>
              <a:t>은 </a:t>
            </a:r>
            <a:r>
              <a:rPr lang="en-US" altLang="ko-KR" dirty="0"/>
              <a:t>Region</a:t>
            </a:r>
            <a:r>
              <a:rPr lang="ko-KR" altLang="en-US" dirty="0"/>
              <a:t>의 약자로 분류기에 넣기 전에 이미지의 일부만 선택하는 레이어를 사용함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이후</a:t>
            </a:r>
            <a:r>
              <a:rPr lang="en-US" altLang="ko-KR" dirty="0"/>
              <a:t>, </a:t>
            </a:r>
            <a:r>
              <a:rPr lang="ko-KR" altLang="en-US" dirty="0"/>
              <a:t>속도와 성능을 개선한 </a:t>
            </a:r>
            <a:r>
              <a:rPr lang="en-US" altLang="ko-KR" dirty="0"/>
              <a:t>Fast</a:t>
            </a:r>
            <a:r>
              <a:rPr lang="ko-KR" altLang="en-US" dirty="0"/>
              <a:t> </a:t>
            </a:r>
            <a:r>
              <a:rPr lang="en-US" altLang="ko-KR" dirty="0"/>
              <a:t>R-CNN,</a:t>
            </a:r>
            <a:r>
              <a:rPr lang="ko-KR" altLang="en-US" dirty="0"/>
              <a:t> </a:t>
            </a:r>
            <a:r>
              <a:rPr lang="en-US" altLang="ko-KR" dirty="0"/>
              <a:t>YOLO,</a:t>
            </a:r>
            <a:r>
              <a:rPr lang="ko-KR" altLang="en-US" dirty="0"/>
              <a:t> </a:t>
            </a:r>
            <a:r>
              <a:rPr lang="en-US" altLang="ko-KR" dirty="0"/>
              <a:t>SSD </a:t>
            </a:r>
            <a:r>
              <a:rPr lang="ko-KR" altLang="en-US" dirty="0"/>
              <a:t>등의 알고리즘이 제안되었음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51485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F6DA6E5-215C-49E8-BA8A-CFE7CF744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6" name="제목 2">
            <a:extLst>
              <a:ext uri="{FF2B5EF4-FFF2-40B4-BE49-F238E27FC236}">
                <a16:creationId xmlns:a16="http://schemas.microsoft.com/office/drawing/2014/main" id="{E085942E-18AF-459E-B968-6B92EFF126CC}"/>
              </a:ext>
            </a:extLst>
          </p:cNvPr>
          <p:cNvSpPr txBox="1">
            <a:spLocks/>
          </p:cNvSpPr>
          <p:nvPr/>
        </p:nvSpPr>
        <p:spPr>
          <a:xfrm>
            <a:off x="925175" y="-1954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4.9 Object Detection</a:t>
            </a:r>
            <a:endParaRPr lang="ko-KR" altLang="en-US" sz="2800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23AF43-B06C-41A1-892B-5D89D5D21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3297119"/>
            <a:ext cx="4283968" cy="26560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66CE017-D5EC-4613-9F8D-F5D355D38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1089546"/>
            <a:ext cx="6781800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172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F6DA6E5-215C-49E8-BA8A-CFE7CF744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6" name="제목 2">
            <a:extLst>
              <a:ext uri="{FF2B5EF4-FFF2-40B4-BE49-F238E27FC236}">
                <a16:creationId xmlns:a16="http://schemas.microsoft.com/office/drawing/2014/main" id="{E085942E-18AF-459E-B968-6B92EFF126CC}"/>
              </a:ext>
            </a:extLst>
          </p:cNvPr>
          <p:cNvSpPr txBox="1">
            <a:spLocks/>
          </p:cNvSpPr>
          <p:nvPr/>
        </p:nvSpPr>
        <p:spPr>
          <a:xfrm>
            <a:off x="925175" y="-1954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4.9 Object Detection(R-CNN)</a:t>
            </a:r>
            <a:endParaRPr lang="ko-KR" altLang="en-US" sz="2800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511" y="2780928"/>
            <a:ext cx="7038975" cy="3314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FB2D79-DC44-46DC-A71C-6937BF0A40DA}"/>
              </a:ext>
            </a:extLst>
          </p:cNvPr>
          <p:cNvSpPr txBox="1"/>
          <p:nvPr/>
        </p:nvSpPr>
        <p:spPr>
          <a:xfrm>
            <a:off x="287666" y="1249710"/>
            <a:ext cx="8568666" cy="88024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/>
              <a:t>이미지의 색을 여러 개의 작은 군집으로 나누고 이를 합쳐가면서 의미 있는 이미지 군집화</a:t>
            </a:r>
            <a:br>
              <a:rPr lang="en-US" altLang="ko-KR" dirty="0"/>
            </a:br>
            <a:r>
              <a:rPr lang="en-US" altLang="ko-KR" dirty="0"/>
              <a:t>(Selective Search)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이미지 군집 </a:t>
            </a:r>
            <a:r>
              <a:rPr lang="en-US" altLang="ko-KR" dirty="0"/>
              <a:t>(X, Y, W, H) </a:t>
            </a:r>
            <a:r>
              <a:rPr lang="ko-KR" altLang="en-US" dirty="0"/>
              <a:t>정보로 </a:t>
            </a:r>
            <a:r>
              <a:rPr lang="en-US" altLang="ko-KR" dirty="0"/>
              <a:t>Crop</a:t>
            </a:r>
            <a:r>
              <a:rPr lang="ko-KR" altLang="en-US" dirty="0"/>
              <a:t>한 후</a:t>
            </a:r>
            <a:r>
              <a:rPr lang="en-US" altLang="ko-KR" dirty="0"/>
              <a:t>, </a:t>
            </a:r>
            <a:r>
              <a:rPr lang="ko-KR" altLang="en-US" dirty="0"/>
              <a:t>분류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01291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F6DA6E5-215C-49E8-BA8A-CFE7CF744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6" name="제목 2">
            <a:extLst>
              <a:ext uri="{FF2B5EF4-FFF2-40B4-BE49-F238E27FC236}">
                <a16:creationId xmlns:a16="http://schemas.microsoft.com/office/drawing/2014/main" id="{E085942E-18AF-459E-B968-6B92EFF126CC}"/>
              </a:ext>
            </a:extLst>
          </p:cNvPr>
          <p:cNvSpPr txBox="1">
            <a:spLocks/>
          </p:cNvSpPr>
          <p:nvPr/>
        </p:nvSpPr>
        <p:spPr>
          <a:xfrm>
            <a:off x="925175" y="-1954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4.9 Object Detection</a:t>
            </a:r>
            <a:endParaRPr lang="ko-KR" altLang="en-US" sz="2800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2378215"/>
            <a:ext cx="2932097" cy="17392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4273006"/>
            <a:ext cx="2932865" cy="1739280"/>
          </a:xfrm>
          <a:prstGeom prst="rect">
            <a:avLst/>
          </a:prstGeom>
        </p:spPr>
      </p:pic>
      <p:pic>
        <p:nvPicPr>
          <p:cNvPr id="12" name="Picture 2" descr="https://postfiles.pstatic.net/MjAxOTA0MjFfMjEx/MDAxNTU1ODMzODg4MDM4.-ShPJFca3i7Z3gY3HzoUJ4HHXo6q_vtxUM7x5y51hdYg.ffOPcSRCRTxssHujQqKpxV8ogEurBmJRb1b8ByoRP5Yg.JPEG.swkim4610/image.jpg?type=w58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25" y="3085136"/>
            <a:ext cx="3959569" cy="237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FB2D79-DC44-46DC-A71C-6937BF0A40DA}"/>
              </a:ext>
            </a:extLst>
          </p:cNvPr>
          <p:cNvSpPr txBox="1"/>
          <p:nvPr/>
        </p:nvSpPr>
        <p:spPr>
          <a:xfrm>
            <a:off x="287666" y="1249710"/>
            <a:ext cx="8568666" cy="63402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/>
              <a:t>아래는 이미지의 색깔을 몇 개의 군집으로 군집화한 후</a:t>
            </a:r>
            <a:r>
              <a:rPr lang="en-US" altLang="ko-KR" dirty="0"/>
              <a:t>, </a:t>
            </a:r>
            <a:r>
              <a:rPr lang="ko-KR" altLang="en-US" dirty="0"/>
              <a:t>특정 군집만 표시하는 예임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이미지 중에 원하는 객체의 위치 정보를 검출할 수 있음</a:t>
            </a:r>
            <a:endParaRPr lang="en-US" altLang="ko-KR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CED69ED-3D34-4740-A220-ED760951C80F}"/>
              </a:ext>
            </a:extLst>
          </p:cNvPr>
          <p:cNvSpPr/>
          <p:nvPr/>
        </p:nvSpPr>
        <p:spPr>
          <a:xfrm>
            <a:off x="5940152" y="1827689"/>
            <a:ext cx="217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imageClustering.py</a:t>
            </a:r>
          </a:p>
        </p:txBody>
      </p:sp>
    </p:spTree>
    <p:extLst>
      <p:ext uri="{BB962C8B-B14F-4D97-AF65-F5344CB8AC3E}">
        <p14:creationId xmlns:p14="http://schemas.microsoft.com/office/powerpoint/2010/main" val="1049040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F6DA6E5-215C-49E8-BA8A-CFE7CF744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6" name="제목 2">
            <a:extLst>
              <a:ext uri="{FF2B5EF4-FFF2-40B4-BE49-F238E27FC236}">
                <a16:creationId xmlns:a16="http://schemas.microsoft.com/office/drawing/2014/main" id="{E085942E-18AF-459E-B968-6B92EFF126CC}"/>
              </a:ext>
            </a:extLst>
          </p:cNvPr>
          <p:cNvSpPr txBox="1">
            <a:spLocks/>
          </p:cNvSpPr>
          <p:nvPr/>
        </p:nvSpPr>
        <p:spPr>
          <a:xfrm>
            <a:off x="925175" y="-1954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4.9 Object Detection(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예시</a:t>
            </a:r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)</a:t>
            </a:r>
            <a:endParaRPr lang="ko-KR" altLang="en-US" sz="2800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pic>
        <p:nvPicPr>
          <p:cNvPr id="2050" name="Picture 2" descr="https://postfiles.pstatic.net/MjAxOTA0MjFfMjEx/MDAxNTU1ODMzODg4MDM4.-ShPJFca3i7Z3gY3HzoUJ4HHXo6q_vtxUM7x5y51hdYg.ffOPcSRCRTxssHujQqKpxV8ogEurBmJRb1b8ByoRP5Yg.JPEG.swkim4610/image.jpg?type=w58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23" y="1423368"/>
            <a:ext cx="3959569" cy="237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postfiles.pstatic.net/MjAxOTA0MjFfNDQg/MDAxNTU1ODMzODk0MjU1.pUgjJTRDufcDHShuTAFx4vtkW7J0NT739oBSn1lcFLgg.1SRvbDePkdflbRsKbKxJjWpYykHlQrmV8UQlBBou7fog.JPEG.swkim4610/imagenew.jpg?type=w58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423368"/>
            <a:ext cx="3959569" cy="237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827584" y="4023163"/>
            <a:ext cx="904746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dirty="0">
                <a:solidFill>
                  <a:srgbClr val="333333"/>
                </a:solidFill>
                <a:latin typeface="se-nanumgothic"/>
              </a:rPr>
              <a:t>person : 56.95696473121643</a:t>
            </a:r>
          </a:p>
          <a:p>
            <a:pPr fontAlgn="base"/>
            <a:r>
              <a:rPr lang="en-US" altLang="ko-KR" sz="1600" dirty="0">
                <a:solidFill>
                  <a:srgbClr val="333333"/>
                </a:solidFill>
                <a:latin typeface="se-nanumgothic"/>
              </a:rPr>
              <a:t>person : 52.80924439430237</a:t>
            </a:r>
          </a:p>
          <a:p>
            <a:pPr fontAlgn="base"/>
            <a:r>
              <a:rPr lang="en-US" altLang="ko-KR" sz="1600" dirty="0">
                <a:solidFill>
                  <a:srgbClr val="333333"/>
                </a:solidFill>
                <a:latin typeface="se-nanumgothic"/>
              </a:rPr>
              <a:t>person : 70.20382285118103</a:t>
            </a:r>
          </a:p>
          <a:p>
            <a:pPr fontAlgn="base"/>
            <a:r>
              <a:rPr lang="en-US" altLang="ko-KR" sz="1600" dirty="0">
                <a:solidFill>
                  <a:srgbClr val="333333"/>
                </a:solidFill>
                <a:latin typeface="se-nanumgothic"/>
              </a:rPr>
              <a:t>person : 76.83471441268921</a:t>
            </a:r>
          </a:p>
          <a:p>
            <a:pPr fontAlgn="base"/>
            <a:r>
              <a:rPr lang="en-US" altLang="ko-KR" sz="1600" dirty="0">
                <a:solidFill>
                  <a:srgbClr val="333333"/>
                </a:solidFill>
                <a:latin typeface="se-nanumgothic"/>
              </a:rPr>
              <a:t>person : 78.70017290115356</a:t>
            </a:r>
          </a:p>
          <a:p>
            <a:pPr fontAlgn="base"/>
            <a:r>
              <a:rPr lang="en-US" altLang="ko-KR" sz="1600" dirty="0">
                <a:solidFill>
                  <a:srgbClr val="333333"/>
                </a:solidFill>
                <a:latin typeface="se-nanumgothic"/>
              </a:rPr>
              <a:t>bicycle : 79.77737784385681</a:t>
            </a:r>
          </a:p>
          <a:p>
            <a:pPr fontAlgn="base"/>
            <a:r>
              <a:rPr lang="en-US" altLang="ko-KR" sz="1600" dirty="0">
                <a:solidFill>
                  <a:srgbClr val="333333"/>
                </a:solidFill>
                <a:latin typeface="se-nanumgothic"/>
              </a:rPr>
              <a:t>person : 83.55740308761597</a:t>
            </a:r>
          </a:p>
          <a:p>
            <a:pPr fontAlgn="base"/>
            <a:r>
              <a:rPr lang="en-US" altLang="ko-KR" sz="1600" dirty="0">
                <a:solidFill>
                  <a:srgbClr val="333333"/>
                </a:solidFill>
                <a:latin typeface="se-nanumgothic"/>
              </a:rPr>
              <a:t>person : 89.43805694580078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148064" y="4023163"/>
            <a:ext cx="31171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dirty="0">
                <a:solidFill>
                  <a:srgbClr val="333333"/>
                </a:solidFill>
                <a:latin typeface="se-nanumgothic"/>
              </a:rPr>
              <a:t>truck : 60.93311905860901</a:t>
            </a:r>
          </a:p>
          <a:p>
            <a:pPr fontAlgn="base"/>
            <a:r>
              <a:rPr lang="en-US" altLang="ko-KR" sz="1600" dirty="0">
                <a:solidFill>
                  <a:srgbClr val="333333"/>
                </a:solidFill>
                <a:latin typeface="se-nanumgothic"/>
              </a:rPr>
              <a:t>person : 69.52624917030334</a:t>
            </a:r>
          </a:p>
          <a:p>
            <a:pPr fontAlgn="base"/>
            <a:r>
              <a:rPr lang="en-US" altLang="ko-KR" sz="1600" dirty="0">
                <a:solidFill>
                  <a:srgbClr val="333333"/>
                </a:solidFill>
                <a:latin typeface="se-nanumgothic"/>
              </a:rPr>
              <a:t>bus : 98.00647497177124</a:t>
            </a:r>
          </a:p>
          <a:p>
            <a:pPr fontAlgn="base"/>
            <a:r>
              <a:rPr lang="en-US" altLang="ko-KR" sz="1600" dirty="0">
                <a:solidFill>
                  <a:srgbClr val="333333"/>
                </a:solidFill>
                <a:latin typeface="se-nanumgothic"/>
              </a:rPr>
              <a:t>truck : 83.6944580078125</a:t>
            </a:r>
          </a:p>
          <a:p>
            <a:pPr fontAlgn="base"/>
            <a:r>
              <a:rPr lang="en-US" altLang="ko-KR" sz="1600" dirty="0">
                <a:solidFill>
                  <a:srgbClr val="333333"/>
                </a:solidFill>
                <a:latin typeface="se-nanumgothic"/>
              </a:rPr>
              <a:t>car : 71.70088291168213</a:t>
            </a:r>
            <a:endParaRPr lang="ko-KR" altLang="en-US" sz="1600" b="0" i="0" dirty="0">
              <a:solidFill>
                <a:srgbClr val="333333"/>
              </a:solidFill>
              <a:effectLst/>
              <a:latin typeface="Dotum" panose="020B0600000101010101" pitchFamily="50" charset="-127"/>
              <a:ea typeface="Dotum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F5CA0C0-2176-4B3E-8447-52B9A8FFEA80}"/>
              </a:ext>
            </a:extLst>
          </p:cNvPr>
          <p:cNvSpPr/>
          <p:nvPr/>
        </p:nvSpPr>
        <p:spPr>
          <a:xfrm>
            <a:off x="5341456" y="5643295"/>
            <a:ext cx="2178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ObjectDetection</a:t>
            </a:r>
            <a:r>
              <a:rPr lang="ko-KR" altLang="en-US" dirty="0">
                <a:solidFill>
                  <a:srgbClr val="FF0000"/>
                </a:solidFill>
              </a:rPr>
              <a:t>.py</a:t>
            </a:r>
          </a:p>
        </p:txBody>
      </p:sp>
    </p:spTree>
    <p:extLst>
      <p:ext uri="{BB962C8B-B14F-4D97-AF65-F5344CB8AC3E}">
        <p14:creationId xmlns:p14="http://schemas.microsoft.com/office/powerpoint/2010/main" val="3814125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F6DA6E5-215C-49E8-BA8A-CFE7CF744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6" name="제목 2">
            <a:extLst>
              <a:ext uri="{FF2B5EF4-FFF2-40B4-BE49-F238E27FC236}">
                <a16:creationId xmlns:a16="http://schemas.microsoft.com/office/drawing/2014/main" id="{E085942E-18AF-459E-B968-6B92EFF126CC}"/>
              </a:ext>
            </a:extLst>
          </p:cNvPr>
          <p:cNvSpPr txBox="1">
            <a:spLocks/>
          </p:cNvSpPr>
          <p:nvPr/>
        </p:nvSpPr>
        <p:spPr>
          <a:xfrm>
            <a:off x="925175" y="-1954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4.9 Object Detection(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구글 </a:t>
            </a:r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API)</a:t>
            </a:r>
            <a:endParaRPr lang="ko-KR" altLang="en-US" sz="2800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C6A5641-C6FE-4DF2-8B06-74D419D9134E}"/>
              </a:ext>
            </a:extLst>
          </p:cNvPr>
          <p:cNvSpPr/>
          <p:nvPr/>
        </p:nvSpPr>
        <p:spPr>
          <a:xfrm>
            <a:off x="611560" y="1037419"/>
            <a:ext cx="7772400" cy="52152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1. console.cloud.google.com</a:t>
            </a: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에 가입</a:t>
            </a:r>
            <a:b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</a:b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    </a:t>
            </a: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가입을 위해서는 카드계정을 입력</a:t>
            </a: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 </a:t>
            </a: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하지만</a:t>
            </a: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유료가 되기 까지는 카드에서 청구되지 않으니 </a:t>
            </a:r>
            <a:b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</a:b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  </a:t>
            </a: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걱정 안 해도 됨</a:t>
            </a:r>
            <a:b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</a:b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2. </a:t>
            </a: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구글 </a:t>
            </a:r>
            <a:r>
              <a:rPr lang="en-US" altLang="ko-KR" sz="1600" dirty="0" err="1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api</a:t>
            </a: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 </a:t>
            </a: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관리자에 접속</a:t>
            </a: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</a:t>
            </a:r>
            <a:r>
              <a:rPr lang="af-ZA" altLang="ko-KR" dirty="0"/>
              <a:t>https://console.cloud.google.com/)</a:t>
            </a:r>
            <a:b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</a:b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3. API </a:t>
            </a: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관리자에서 사용자 인증정보 만들기를 통해 </a:t>
            </a: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API </a:t>
            </a: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키와 서비스 계정 키를 생성</a:t>
            </a:r>
            <a:b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</a:b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4. </a:t>
            </a: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사용자 인증정보에 해당하는 </a:t>
            </a: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json </a:t>
            </a: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파일을 받는다</a:t>
            </a: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  <a:b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</a:b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    </a:t>
            </a: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이 정보는 자신의 컴퓨터에 저장되고 윈도우 환경변수로 아래와 같이 설정</a:t>
            </a: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b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</a:b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  </a:t>
            </a:r>
            <a:r>
              <a:rPr lang="en-US" altLang="ko-KR" sz="1600" dirty="0">
                <a:solidFill>
                  <a:srgbClr val="FF0000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&lt;...&gt;</a:t>
            </a: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부분이 해당 파일의 </a:t>
            </a: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path\filename</a:t>
            </a: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임</a:t>
            </a:r>
            <a:b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</a:b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    GOOGLE_APPLICATION_CREDENTIALS = </a:t>
            </a:r>
            <a:r>
              <a:rPr lang="en-US" altLang="ko-KR" sz="1600" dirty="0">
                <a:solidFill>
                  <a:srgbClr val="FF0000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&lt;json file name&gt;</a:t>
            </a:r>
            <a:br>
              <a:rPr lang="en-US" altLang="ko-KR" sz="1600" dirty="0">
                <a:solidFill>
                  <a:srgbClr val="FF0000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</a:b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5. </a:t>
            </a: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환경변수가 작동하도록 </a:t>
            </a:r>
            <a:r>
              <a:rPr lang="ko-KR" altLang="en-US" sz="1600" dirty="0" err="1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리부팅</a:t>
            </a:r>
            <a:b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</a:b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6. </a:t>
            </a: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실행에 필요한 라이브러리 설치</a:t>
            </a:r>
            <a:b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</a:b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    pip install --upgrade google-cloud-vision</a:t>
            </a:r>
            <a:b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</a:b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    pip install --upgrade google-</a:t>
            </a:r>
            <a:r>
              <a:rPr lang="en-US" altLang="ko-KR" sz="1600" dirty="0" err="1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api</a:t>
            </a: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-python-client</a:t>
            </a:r>
            <a:b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</a:b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    pip install --upgrade oauth2client</a:t>
            </a:r>
            <a:endParaRPr lang="ko-KR" altLang="en-US" sz="16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9405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F6DA6E5-215C-49E8-BA8A-CFE7CF744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6" name="제목 2">
            <a:extLst>
              <a:ext uri="{FF2B5EF4-FFF2-40B4-BE49-F238E27FC236}">
                <a16:creationId xmlns:a16="http://schemas.microsoft.com/office/drawing/2014/main" id="{E085942E-18AF-459E-B968-6B92EFF126CC}"/>
              </a:ext>
            </a:extLst>
          </p:cNvPr>
          <p:cNvSpPr txBox="1">
            <a:spLocks/>
          </p:cNvSpPr>
          <p:nvPr/>
        </p:nvSpPr>
        <p:spPr>
          <a:xfrm>
            <a:off x="925175" y="-1954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4.9 Object Detection(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구글 </a:t>
            </a:r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API)</a:t>
            </a:r>
            <a:endParaRPr lang="ko-KR" altLang="en-US" sz="2800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287D84-00EE-495D-89AC-DBA2A1076B99}"/>
              </a:ext>
            </a:extLst>
          </p:cNvPr>
          <p:cNvSpPr txBox="1"/>
          <p:nvPr/>
        </p:nvSpPr>
        <p:spPr>
          <a:xfrm>
            <a:off x="287667" y="1044640"/>
            <a:ext cx="8568666" cy="33855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/>
              <a:t>아래는 구글 클라우드와 네이버 클라우드 </a:t>
            </a:r>
            <a:r>
              <a:rPr lang="en-US" altLang="ko-KR" dirty="0"/>
              <a:t>API</a:t>
            </a:r>
            <a:r>
              <a:rPr lang="ko-KR" altLang="en-US" dirty="0"/>
              <a:t>를 이용해 </a:t>
            </a:r>
            <a:r>
              <a:rPr lang="en-US" altLang="ko-KR" dirty="0"/>
              <a:t> Object Detection</a:t>
            </a:r>
            <a:r>
              <a:rPr lang="ko-KR" altLang="en-US" dirty="0"/>
              <a:t>을 해보는 예제임 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BFF3EB-45E0-4561-8708-9B55729A8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54" y="4051138"/>
            <a:ext cx="2729770" cy="19180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6DD68ED-6521-45FC-BE96-20D06BB8E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324" y="2269591"/>
            <a:ext cx="2705100" cy="163619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35C5405-9FFC-48E4-938C-E75A88CDDE65}"/>
              </a:ext>
            </a:extLst>
          </p:cNvPr>
          <p:cNvSpPr/>
          <p:nvPr/>
        </p:nvSpPr>
        <p:spPr>
          <a:xfrm>
            <a:off x="4857078" y="3917196"/>
            <a:ext cx="3826768" cy="224676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0033CC"/>
                </a:solidFill>
              </a:rPr>
              <a:t>"faceCount":2</a:t>
            </a:r>
            <a:r>
              <a:rPr lang="ko-KR" altLang="en-US" sz="1400" dirty="0"/>
              <a:t>},</a:t>
            </a:r>
            <a:r>
              <a:rPr lang="ko-KR" altLang="en-US" sz="1400" dirty="0" err="1"/>
              <a:t>landmark</a:t>
            </a:r>
            <a:r>
              <a:rPr lang="ko-KR" altLang="en-US" sz="1400" dirty="0">
                <a:solidFill>
                  <a:srgbClr val="0033CC"/>
                </a:solidFill>
              </a:rPr>
              <a:t>":{"</a:t>
            </a:r>
            <a:r>
              <a:rPr lang="ko-KR" altLang="en-US" sz="1400" dirty="0" err="1">
                <a:solidFill>
                  <a:srgbClr val="0033CC"/>
                </a:solidFill>
              </a:rPr>
              <a:t>leftEye</a:t>
            </a:r>
            <a:r>
              <a:rPr lang="ko-KR" altLang="en-US" sz="1400" dirty="0">
                <a:solidFill>
                  <a:srgbClr val="0033CC"/>
                </a:solidFill>
              </a:rPr>
              <a:t>":{"x":350,"y":165},"</a:t>
            </a:r>
            <a:r>
              <a:rPr lang="ko-KR" altLang="en-US" sz="1400" dirty="0" err="1">
                <a:solidFill>
                  <a:srgbClr val="0033CC"/>
                </a:solidFill>
              </a:rPr>
              <a:t>rightEye</a:t>
            </a:r>
            <a:r>
              <a:rPr lang="ko-KR" altLang="en-US" sz="1400" dirty="0">
                <a:solidFill>
                  <a:srgbClr val="0033CC"/>
                </a:solidFill>
              </a:rPr>
              <a:t>":{"x":400,"y":163}</a:t>
            </a:r>
            <a:r>
              <a:rPr lang="ko-KR" altLang="en-US" sz="1400" dirty="0"/>
              <a:t>,"</a:t>
            </a:r>
            <a:r>
              <a:rPr lang="ko-KR" altLang="en-US" sz="1400" dirty="0" err="1"/>
              <a:t>nose</a:t>
            </a:r>
            <a:r>
              <a:rPr lang="ko-KR" altLang="en-US" sz="1400" dirty="0"/>
              <a:t>":{"x":377,"y":194},"</a:t>
            </a:r>
            <a:r>
              <a:rPr lang="ko-KR" altLang="en-US" sz="1400" dirty="0" err="1"/>
              <a:t>leftMouth</a:t>
            </a:r>
            <a:r>
              <a:rPr lang="ko-KR" altLang="en-US" sz="1400" dirty="0"/>
              <a:t>":{"x":358,"y":219},"</a:t>
            </a:r>
            <a:r>
              <a:rPr lang="ko-KR" altLang="en-US" sz="1400" dirty="0" err="1"/>
              <a:t>rightMouth</a:t>
            </a:r>
            <a:r>
              <a:rPr lang="ko-KR" altLang="en-US" sz="1400" dirty="0"/>
              <a:t>":{"x":395,"y":220}},"</a:t>
            </a:r>
            <a:r>
              <a:rPr lang="ko-KR" altLang="en-US" sz="1400" dirty="0" err="1">
                <a:solidFill>
                  <a:srgbClr val="0033CC"/>
                </a:solidFill>
              </a:rPr>
              <a:t>gender</a:t>
            </a:r>
            <a:r>
              <a:rPr lang="ko-KR" altLang="en-US" sz="1400" dirty="0">
                <a:solidFill>
                  <a:srgbClr val="0033CC"/>
                </a:solidFill>
              </a:rPr>
              <a:t>":{"value":"child","confidence":0.830143},"</a:t>
            </a:r>
            <a:r>
              <a:rPr lang="ko-KR" altLang="en-US" sz="1400" dirty="0" err="1">
                <a:solidFill>
                  <a:srgbClr val="0033CC"/>
                </a:solidFill>
              </a:rPr>
              <a:t>age</a:t>
            </a:r>
            <a:r>
              <a:rPr lang="ko-KR" altLang="en-US" sz="1400" dirty="0">
                <a:solidFill>
                  <a:srgbClr val="0033CC"/>
                </a:solidFill>
              </a:rPr>
              <a:t>":{"value":"2~6","confidence":0.984062},"</a:t>
            </a:r>
            <a:r>
              <a:rPr lang="ko-KR" altLang="en-US" sz="1400" dirty="0" err="1">
                <a:solidFill>
                  <a:srgbClr val="0033CC"/>
                </a:solidFill>
              </a:rPr>
              <a:t>emotion</a:t>
            </a:r>
            <a:r>
              <a:rPr lang="ko-KR" altLang="en-US" sz="1400" dirty="0">
                <a:solidFill>
                  <a:srgbClr val="0033CC"/>
                </a:solidFill>
              </a:rPr>
              <a:t>":{"value":"laugh"</a:t>
            </a:r>
            <a:r>
              <a:rPr lang="ko-KR" altLang="en-US" sz="1400" dirty="0"/>
              <a:t>,"confidence":0.787536</a:t>
            </a:r>
            <a:r>
              <a:rPr lang="ko-KR" altLang="en-US" sz="1400" dirty="0">
                <a:solidFill>
                  <a:srgbClr val="0033CC"/>
                </a:solidFill>
              </a:rPr>
              <a:t>,"age":{"value":"6~10","confidence":1.0},"</a:t>
            </a:r>
            <a:r>
              <a:rPr lang="ko-KR" altLang="en-US" sz="1400" dirty="0" err="1">
                <a:solidFill>
                  <a:srgbClr val="0033CC"/>
                </a:solidFill>
              </a:rPr>
              <a:t>emotion</a:t>
            </a:r>
            <a:r>
              <a:rPr lang="ko-KR" altLang="en-US" sz="1400" dirty="0">
                <a:solidFill>
                  <a:srgbClr val="0033CC"/>
                </a:solidFill>
              </a:rPr>
              <a:t>":{"value":"smile"</a:t>
            </a:r>
            <a:r>
              <a:rPr lang="ko-KR" altLang="en-US" sz="1400" dirty="0"/>
              <a:t>,"confidence":0.999406},"</a:t>
            </a:r>
            <a:r>
              <a:rPr lang="ko-KR" altLang="en-US" sz="1400" dirty="0" err="1"/>
              <a:t>pose</a:t>
            </a:r>
            <a:r>
              <a:rPr lang="ko-KR" altLang="en-US" sz="1400" dirty="0"/>
              <a:t>":{"value":"frontal_face","confidence":0.938255}}]}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12A168-2598-4E59-9F80-51AE24F71C0B}"/>
              </a:ext>
            </a:extLst>
          </p:cNvPr>
          <p:cNvSpPr/>
          <p:nvPr/>
        </p:nvSpPr>
        <p:spPr>
          <a:xfrm>
            <a:off x="4857078" y="2293106"/>
            <a:ext cx="3826768" cy="13849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400" dirty="0" err="1"/>
              <a:t>Drum</a:t>
            </a:r>
            <a:r>
              <a:rPr lang="en-US" altLang="ko-KR" sz="1400" dirty="0"/>
              <a:t>,</a:t>
            </a:r>
            <a:r>
              <a:rPr lang="ko-KR" altLang="en-US" sz="1400" dirty="0" err="1"/>
              <a:t>Musician</a:t>
            </a:r>
            <a:r>
              <a:rPr lang="en-US" altLang="ko-KR" sz="1400" dirty="0"/>
              <a:t>,</a:t>
            </a:r>
            <a:r>
              <a:rPr lang="ko-KR" altLang="en-US" sz="1400" dirty="0" err="1"/>
              <a:t>Drummer</a:t>
            </a:r>
            <a:r>
              <a:rPr lang="en-US" altLang="ko-KR" sz="1400" dirty="0"/>
              <a:t>,</a:t>
            </a:r>
            <a:endParaRPr lang="ko-KR" altLang="en-US" sz="1400" dirty="0"/>
          </a:p>
          <a:p>
            <a:r>
              <a:rPr lang="ko-KR" altLang="en-US" sz="1400" dirty="0" err="1"/>
              <a:t>Musical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instrument</a:t>
            </a:r>
            <a:r>
              <a:rPr lang="en-US" altLang="ko-KR" sz="1400" dirty="0"/>
              <a:t>,</a:t>
            </a:r>
            <a:endParaRPr lang="ko-KR" altLang="en-US" sz="1400" dirty="0"/>
          </a:p>
          <a:p>
            <a:r>
              <a:rPr lang="ko-KR" altLang="en-US" sz="1400" dirty="0" err="1"/>
              <a:t>Tom-tom</a:t>
            </a:r>
            <a:r>
              <a:rPr lang="ko-KR" altLang="en-US" sz="1400" dirty="0"/>
              <a:t> </a:t>
            </a:r>
            <a:r>
              <a:rPr lang="ko-KR" altLang="en-US" sz="1400" dirty="0" err="1"/>
              <a:t>drum</a:t>
            </a:r>
            <a:r>
              <a:rPr lang="en-US" altLang="ko-KR" sz="1400" dirty="0"/>
              <a:t>,</a:t>
            </a:r>
            <a:endParaRPr lang="ko-KR" altLang="en-US" sz="1400" dirty="0"/>
          </a:p>
          <a:p>
            <a:r>
              <a:rPr lang="ko-KR" altLang="en-US" sz="1400" dirty="0" err="1"/>
              <a:t>Drums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Percussionist</a:t>
            </a:r>
            <a:r>
              <a:rPr lang="en-US" altLang="ko-KR" sz="1400" dirty="0"/>
              <a:t>,</a:t>
            </a:r>
            <a:endParaRPr lang="ko-KR" altLang="en-US" sz="1400" dirty="0"/>
          </a:p>
          <a:p>
            <a:r>
              <a:rPr lang="ko-KR" altLang="en-US" sz="1400" dirty="0" err="1"/>
              <a:t>Drumhead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Percussion</a:t>
            </a:r>
            <a:r>
              <a:rPr lang="en-US" altLang="ko-KR" sz="1400" dirty="0"/>
              <a:t>,</a:t>
            </a:r>
            <a:endParaRPr lang="ko-KR" altLang="en-US" sz="1400" dirty="0"/>
          </a:p>
          <a:p>
            <a:r>
              <a:rPr lang="ko-KR" altLang="en-US" sz="1400" dirty="0" err="1"/>
              <a:t>Bass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drum</a:t>
            </a:r>
            <a:endParaRPr lang="ko-KR" altLang="en-US" sz="1400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BF09FA7-2A55-44D0-93A5-78CDE36BB298}"/>
              </a:ext>
            </a:extLst>
          </p:cNvPr>
          <p:cNvSpPr/>
          <p:nvPr/>
        </p:nvSpPr>
        <p:spPr>
          <a:xfrm>
            <a:off x="4225526" y="3465196"/>
            <a:ext cx="288032" cy="1224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48AE8A-66F7-46F2-963A-99344E4E6DC8}"/>
              </a:ext>
            </a:extLst>
          </p:cNvPr>
          <p:cNvSpPr/>
          <p:nvPr/>
        </p:nvSpPr>
        <p:spPr>
          <a:xfrm>
            <a:off x="1011783" y="1985329"/>
            <a:ext cx="1757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</a:rPr>
              <a:t>GoogleCloudAPI</a:t>
            </a:r>
            <a:r>
              <a:rPr lang="ko-KR" altLang="en-US" sz="1400" dirty="0">
                <a:solidFill>
                  <a:srgbClr val="FF0000"/>
                </a:solidFill>
              </a:rPr>
              <a:t>.py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9B65E1-83DA-4825-A76D-200F65873064}"/>
              </a:ext>
            </a:extLst>
          </p:cNvPr>
          <p:cNvSpPr/>
          <p:nvPr/>
        </p:nvSpPr>
        <p:spPr>
          <a:xfrm>
            <a:off x="1011783" y="5920716"/>
            <a:ext cx="15244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</a:rPr>
              <a:t>NaverFaceAPI</a:t>
            </a:r>
            <a:r>
              <a:rPr lang="ko-KR" altLang="en-US" sz="1400" dirty="0">
                <a:solidFill>
                  <a:srgbClr val="FF0000"/>
                </a:solidFill>
              </a:rPr>
              <a:t>.py</a:t>
            </a:r>
          </a:p>
        </p:txBody>
      </p:sp>
    </p:spTree>
    <p:extLst>
      <p:ext uri="{BB962C8B-B14F-4D97-AF65-F5344CB8AC3E}">
        <p14:creationId xmlns:p14="http://schemas.microsoft.com/office/powerpoint/2010/main" val="2657067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F6DA6E5-215C-49E8-BA8A-CFE7CF744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6" name="제목 2">
            <a:extLst>
              <a:ext uri="{FF2B5EF4-FFF2-40B4-BE49-F238E27FC236}">
                <a16:creationId xmlns:a16="http://schemas.microsoft.com/office/drawing/2014/main" id="{E085942E-18AF-459E-B968-6B92EFF126CC}"/>
              </a:ext>
            </a:extLst>
          </p:cNvPr>
          <p:cNvSpPr txBox="1">
            <a:spLocks/>
          </p:cNvSpPr>
          <p:nvPr/>
        </p:nvSpPr>
        <p:spPr>
          <a:xfrm>
            <a:off x="925175" y="-1954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4.9 Object Detection(Gender/Age)</a:t>
            </a:r>
            <a:endParaRPr lang="ko-KR" altLang="en-US" sz="2800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1FDC19-9DD7-460C-8F6C-7ACE16BB0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2711623"/>
            <a:ext cx="2762250" cy="32575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AB8EC99-A9B6-42CB-9330-AA9E153A4A44}"/>
              </a:ext>
            </a:extLst>
          </p:cNvPr>
          <p:cNvSpPr txBox="1"/>
          <p:nvPr/>
        </p:nvSpPr>
        <p:spPr>
          <a:xfrm>
            <a:off x="287667" y="1150234"/>
            <a:ext cx="8568666" cy="112646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/>
              <a:t>여러 개 다양한 모양과 값을 가진 필터 중 얼굴 영상을 잘 찾아내는 필터를 </a:t>
            </a:r>
            <a:r>
              <a:rPr lang="en-US" altLang="ko-KR" dirty="0" err="1"/>
              <a:t>AdaBoosting</a:t>
            </a:r>
            <a:r>
              <a:rPr lang="en-US" altLang="ko-KR" dirty="0"/>
              <a:t> </a:t>
            </a:r>
            <a:r>
              <a:rPr lang="ko-KR" altLang="en-US" dirty="0"/>
              <a:t>알고리즘으로 조합한 필터를 개발함 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얼굴 객체 검출 후</a:t>
            </a:r>
            <a:r>
              <a:rPr lang="en-US" altLang="ko-KR" dirty="0"/>
              <a:t>, </a:t>
            </a:r>
            <a:r>
              <a:rPr lang="ko-KR" altLang="en-US" dirty="0"/>
              <a:t>성별은 남녀 두 개 클래스로 판별망에 넣어 판별하고</a:t>
            </a:r>
            <a:r>
              <a:rPr lang="en-US" altLang="ko-KR" dirty="0"/>
              <a:t>, </a:t>
            </a:r>
            <a:r>
              <a:rPr lang="ko-KR" altLang="en-US" dirty="0"/>
              <a:t>나이는 나이구간 카테고리를 </a:t>
            </a:r>
            <a:br>
              <a:rPr lang="en-US" altLang="ko-KR" dirty="0"/>
            </a:br>
            <a:r>
              <a:rPr lang="ko-KR" altLang="en-US" dirty="0"/>
              <a:t>맞추는 판별망에 넣어 결과를 가져 옴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너무 정확함 </a:t>
            </a:r>
            <a:r>
              <a:rPr lang="ko-KR" altLang="en-US" dirty="0">
                <a:solidFill>
                  <a:srgbClr val="FF0000"/>
                </a:solidFill>
                <a:sym typeface="Symbol" panose="05050102010706020507" pitchFamily="18" charset="2"/>
              </a:rPr>
              <a:t></a:t>
            </a:r>
            <a:r>
              <a:rPr lang="en-US" altLang="ko-KR" dirty="0">
                <a:solidFill>
                  <a:srgbClr val="FF0000"/>
                </a:solidFill>
                <a:sym typeface="Symbol" panose="05050102010706020507" pitchFamily="18" charset="2"/>
              </a:rPr>
              <a:t>)</a:t>
            </a:r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5DC9B7-988B-4770-9A22-4E48513B1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3667662"/>
            <a:ext cx="3759401" cy="112646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DEAB39-A09C-4EC7-AB88-21CD6F700290}"/>
              </a:ext>
            </a:extLst>
          </p:cNvPr>
          <p:cNvSpPr/>
          <p:nvPr/>
        </p:nvSpPr>
        <p:spPr>
          <a:xfrm>
            <a:off x="6156687" y="2292313"/>
            <a:ext cx="13210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AgeGender.py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3374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F6DA6E5-215C-49E8-BA8A-CFE7CF744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6" name="제목 2">
            <a:extLst>
              <a:ext uri="{FF2B5EF4-FFF2-40B4-BE49-F238E27FC236}">
                <a16:creationId xmlns:a16="http://schemas.microsoft.com/office/drawing/2014/main" id="{E085942E-18AF-459E-B968-6B92EFF126CC}"/>
              </a:ext>
            </a:extLst>
          </p:cNvPr>
          <p:cNvSpPr txBox="1">
            <a:spLocks/>
          </p:cNvSpPr>
          <p:nvPr/>
        </p:nvSpPr>
        <p:spPr>
          <a:xfrm>
            <a:off x="925175" y="-1954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4.9 Object Detection(Car License Plate)</a:t>
            </a:r>
            <a:endParaRPr lang="ko-KR" altLang="en-US" sz="2400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E79287-F547-4A36-85E7-F56624B7A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27" y="1674698"/>
            <a:ext cx="8141531" cy="463462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7B44A3B-8517-4A02-95A6-239FFD1D983E}"/>
              </a:ext>
            </a:extLst>
          </p:cNvPr>
          <p:cNvSpPr/>
          <p:nvPr/>
        </p:nvSpPr>
        <p:spPr>
          <a:xfrm>
            <a:off x="3224587" y="1143047"/>
            <a:ext cx="2341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dirty="0">
                <a:solidFill>
                  <a:srgbClr val="0033CC"/>
                </a:solidFill>
                <a:latin typeface="맑은 고딕" panose="020B0503020000020004" pitchFamily="50" charset="-127"/>
              </a:rPr>
              <a:t>licensePlateRecog.py</a:t>
            </a:r>
            <a:endParaRPr lang="ko-KR" altLang="ko-KR" sz="4400" dirty="0">
              <a:solidFill>
                <a:srgbClr val="0033CC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141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F6DA6E5-215C-49E8-BA8A-CFE7CF744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04E1ADE-F9FA-4E9F-A03C-4D907EBBDCD5}"/>
              </a:ext>
            </a:extLst>
          </p:cNvPr>
          <p:cNvSpPr txBox="1"/>
          <p:nvPr/>
        </p:nvSpPr>
        <p:spPr>
          <a:xfrm>
            <a:off x="323529" y="1067178"/>
            <a:ext cx="8568666" cy="383489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                      </a:t>
            </a:r>
            <a:r>
              <a:rPr lang="en-US" altLang="ko-KR" b="1" dirty="0">
                <a:solidFill>
                  <a:srgbClr val="0033CC"/>
                </a:solidFill>
              </a:rPr>
              <a:t>“</a:t>
            </a:r>
            <a:r>
              <a:rPr lang="ko-KR" altLang="en-US" b="1" dirty="0">
                <a:solidFill>
                  <a:srgbClr val="0033CC"/>
                </a:solidFill>
              </a:rPr>
              <a:t>피아노를 배운 사람은 다른 악기도 쉽게 배운다</a:t>
            </a:r>
            <a:r>
              <a:rPr lang="en-US" altLang="ko-KR" b="1" dirty="0">
                <a:solidFill>
                  <a:srgbClr val="0033CC"/>
                </a:solidFill>
              </a:rPr>
              <a:t>”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이미지 학습은 매우 힘든 일임</a:t>
            </a:r>
            <a:br>
              <a:rPr lang="en-US" altLang="ko-KR" dirty="0"/>
            </a:br>
            <a:r>
              <a:rPr lang="ko-KR" altLang="en-US" dirty="0"/>
              <a:t>복잡한 모델일수록 시간 혹은 컴퓨터 비용문제로 학습시키기 어렵다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어떤 모델은 </a:t>
            </a:r>
            <a:r>
              <a:rPr lang="en-US" altLang="ko-KR" dirty="0"/>
              <a:t>2</a:t>
            </a:r>
            <a:r>
              <a:rPr lang="ko-KR" altLang="en-US" dirty="0"/>
              <a:t>주정도 걸릴 수 있으며</a:t>
            </a:r>
            <a:r>
              <a:rPr lang="en-US" altLang="ko-KR" dirty="0"/>
              <a:t>, </a:t>
            </a:r>
            <a:r>
              <a:rPr lang="ko-KR" altLang="en-US" dirty="0"/>
              <a:t>비싼 </a:t>
            </a:r>
            <a:r>
              <a:rPr lang="en-US" altLang="ko-KR" dirty="0"/>
              <a:t>GPU </a:t>
            </a:r>
            <a:r>
              <a:rPr lang="ko-KR" altLang="en-US" dirty="0"/>
              <a:t>여러 대를 사용한다</a:t>
            </a:r>
            <a:r>
              <a:rPr lang="en-US" altLang="ko-KR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전이학습은 이미 잘 만들어진 학습모형</a:t>
            </a:r>
            <a:r>
              <a:rPr lang="en-US" altLang="ko-KR" dirty="0"/>
              <a:t>(pre-trained Network)</a:t>
            </a:r>
            <a:r>
              <a:rPr lang="ko-KR" altLang="en-US" dirty="0"/>
              <a:t>을 계승해서 해당 모델과 </a:t>
            </a:r>
            <a:br>
              <a:rPr lang="en-US" altLang="ko-KR" dirty="0"/>
            </a:br>
            <a:r>
              <a:rPr lang="ko-KR" altLang="en-US" dirty="0"/>
              <a:t>유사한 문제를 해결하고자 하는 방법임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pre-trained Network</a:t>
            </a:r>
            <a:r>
              <a:rPr lang="ko-KR" altLang="en-US" dirty="0"/>
              <a:t>로는 </a:t>
            </a:r>
            <a:r>
              <a:rPr lang="en-US" altLang="ko-KR" dirty="0" err="1"/>
              <a:t>Xception</a:t>
            </a:r>
            <a:r>
              <a:rPr lang="en-US" altLang="ko-KR" dirty="0"/>
              <a:t>,</a:t>
            </a:r>
            <a:r>
              <a:rPr lang="ko-KR" altLang="en-US" dirty="0"/>
              <a:t>구글 </a:t>
            </a:r>
            <a:r>
              <a:rPr lang="en-US" altLang="ko-KR" dirty="0"/>
              <a:t>Inception V3,ResNet50,VGG16, VGG19</a:t>
            </a:r>
            <a:br>
              <a:rPr lang="en-US" altLang="ko-KR" dirty="0"/>
            </a:br>
            <a:r>
              <a:rPr lang="ko-KR" altLang="en-US" dirty="0"/>
              <a:t>등이 있음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아래는 </a:t>
            </a:r>
            <a:r>
              <a:rPr lang="en-US" altLang="ko-KR" dirty="0"/>
              <a:t>VGG16 </a:t>
            </a:r>
            <a:r>
              <a:rPr lang="ko-KR" altLang="en-US" dirty="0"/>
              <a:t>모형을 </a:t>
            </a:r>
            <a:r>
              <a:rPr lang="en-US" altLang="ko-KR" dirty="0" err="1"/>
              <a:t>Keras</a:t>
            </a:r>
            <a:r>
              <a:rPr lang="ko-KR" altLang="en-US" dirty="0"/>
              <a:t>에서 사용하는 방법을 보여주는 예임</a:t>
            </a:r>
            <a:br>
              <a:rPr lang="en-US" altLang="ko-KR" dirty="0"/>
            </a:br>
            <a:r>
              <a:rPr lang="en-US" altLang="ko-KR" dirty="0" err="1"/>
              <a:t>include_top</a:t>
            </a:r>
            <a:r>
              <a:rPr lang="ko-KR" altLang="en-US" dirty="0"/>
              <a:t>은 </a:t>
            </a:r>
            <a:r>
              <a:rPr lang="en-US" altLang="ko-KR" dirty="0"/>
              <a:t>FC Layer</a:t>
            </a:r>
            <a:r>
              <a:rPr lang="ko-KR" altLang="en-US" dirty="0"/>
              <a:t>를 사용 </a:t>
            </a:r>
            <a:r>
              <a:rPr lang="ko-KR" altLang="en-US" dirty="0" err="1"/>
              <a:t>안한다는</a:t>
            </a:r>
            <a:r>
              <a:rPr lang="ko-KR" altLang="en-US" dirty="0"/>
              <a:t> 의미이고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conv_base.trainable</a:t>
            </a:r>
            <a:r>
              <a:rPr lang="ko-KR" altLang="en-US" dirty="0"/>
              <a:t>은 학습과정에서 </a:t>
            </a:r>
            <a:r>
              <a:rPr lang="en-US" altLang="ko-KR" dirty="0"/>
              <a:t>VGG16 </a:t>
            </a:r>
            <a:r>
              <a:rPr lang="ko-KR" altLang="en-US" dirty="0"/>
              <a:t>모형의 </a:t>
            </a:r>
            <a:r>
              <a:rPr lang="ko-KR" altLang="en-US" dirty="0" err="1"/>
              <a:t>파리미터를</a:t>
            </a:r>
            <a:r>
              <a:rPr lang="ko-KR" altLang="en-US" dirty="0"/>
              <a:t> 갱신할 지 여부를 지정함</a:t>
            </a:r>
            <a:r>
              <a:rPr lang="en-US" altLang="ko-KR" dirty="0"/>
              <a:t>. </a:t>
            </a:r>
            <a:r>
              <a:rPr lang="ko-KR" altLang="en-US" dirty="0"/>
              <a:t>전이학습에서는 반드시 </a:t>
            </a:r>
            <a:r>
              <a:rPr lang="en-US" altLang="ko-KR" dirty="0"/>
              <a:t>False</a:t>
            </a:r>
            <a:r>
              <a:rPr lang="ko-KR" altLang="en-US" dirty="0"/>
              <a:t>임 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br>
              <a:rPr lang="en-US" altLang="ko-KR" dirty="0"/>
            </a:br>
            <a:endParaRPr lang="en-US" altLang="ko-KR" dirty="0"/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E085942E-18AF-459E-B968-6B92EFF126CC}"/>
              </a:ext>
            </a:extLst>
          </p:cNvPr>
          <p:cNvSpPr txBox="1">
            <a:spLocks/>
          </p:cNvSpPr>
          <p:nvPr/>
        </p:nvSpPr>
        <p:spPr>
          <a:xfrm>
            <a:off x="925175" y="-1954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4.1 Transfer Learning</a:t>
            </a:r>
            <a:endParaRPr lang="ko-KR" altLang="en-US" sz="2800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3FF7B1-5C59-428E-AE73-ED054644D7D9}"/>
              </a:ext>
            </a:extLst>
          </p:cNvPr>
          <p:cNvSpPr/>
          <p:nvPr/>
        </p:nvSpPr>
        <p:spPr>
          <a:xfrm>
            <a:off x="755576" y="4461068"/>
            <a:ext cx="7499176" cy="18158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conv_base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 VGG16</a:t>
            </a:r>
            <a:r>
              <a:rPr lang="en-US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weights</a:t>
            </a:r>
            <a:r>
              <a:rPr lang="en-US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altLang="ko-KR" sz="140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</a:rPr>
              <a:t>imagenet</a:t>
            </a:r>
            <a:r>
              <a:rPr lang="en-US" altLang="ko-KR" sz="140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en-US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include_top</a:t>
            </a:r>
            <a:r>
              <a:rPr lang="en-US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altLang="ko-KR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False</a:t>
            </a:r>
            <a:r>
              <a:rPr lang="en-US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input_shape</a:t>
            </a:r>
            <a:r>
              <a:rPr lang="en-US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=(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FF"/>
                </a:highlight>
              </a:rPr>
              <a:t>150</a:t>
            </a:r>
            <a:r>
              <a:rPr lang="en-US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FF"/>
                </a:highlight>
              </a:rPr>
              <a:t>150</a:t>
            </a:r>
            <a:r>
              <a:rPr lang="en-US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en-US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))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ko-KR" alt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af-ZA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model 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af-ZA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 models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af-ZA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Sequential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endParaRPr lang="af-ZA" altLang="ko-KR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af-ZA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model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af-ZA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add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af-ZA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conv_base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af-ZA" altLang="ko-KR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af-ZA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model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af-ZA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add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af-ZA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af-ZA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Flatten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())</a:t>
            </a:r>
            <a:endParaRPr lang="af-ZA" altLang="ko-KR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af-ZA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model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af-ZA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add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af-ZA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af-ZA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Dense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af-ZA" altLang="ko-KR" sz="1400" dirty="0">
                <a:solidFill>
                  <a:srgbClr val="FF0000"/>
                </a:solidFill>
                <a:highlight>
                  <a:srgbClr val="FFFFFF"/>
                </a:highlight>
              </a:rPr>
              <a:t>256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af-ZA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 activation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af-ZA" altLang="ko-KR" sz="1400" dirty="0">
                <a:solidFill>
                  <a:srgbClr val="808080"/>
                </a:solidFill>
                <a:highlight>
                  <a:srgbClr val="FFFFFF"/>
                </a:highlight>
              </a:rPr>
              <a:t>'relu'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))</a:t>
            </a:r>
            <a:endParaRPr lang="af-ZA" altLang="ko-KR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af-ZA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model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af-ZA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add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af-ZA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af-ZA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Dense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af-ZA" altLang="ko-KR" sz="14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af-ZA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 activation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af-ZA" altLang="ko-KR" sz="1400" dirty="0">
                <a:solidFill>
                  <a:srgbClr val="808080"/>
                </a:solidFill>
                <a:highlight>
                  <a:srgbClr val="FFFFFF"/>
                </a:highlight>
              </a:rPr>
              <a:t>'sigmoid'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))</a:t>
            </a:r>
            <a:endParaRPr lang="af-ZA" altLang="ko-KR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af-ZA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conv_base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af-ZA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trainable 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af-ZA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af-ZA" altLang="ko-KR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False</a:t>
            </a:r>
            <a:endParaRPr lang="af-ZA" altLang="ko-KR" sz="1400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43533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F6DA6E5-215C-49E8-BA8A-CFE7CF744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6" name="제목 2">
            <a:extLst>
              <a:ext uri="{FF2B5EF4-FFF2-40B4-BE49-F238E27FC236}">
                <a16:creationId xmlns:a16="http://schemas.microsoft.com/office/drawing/2014/main" id="{E085942E-18AF-459E-B968-6B92EFF126CC}"/>
              </a:ext>
            </a:extLst>
          </p:cNvPr>
          <p:cNvSpPr txBox="1">
            <a:spLocks/>
          </p:cNvSpPr>
          <p:nvPr/>
        </p:nvSpPr>
        <p:spPr>
          <a:xfrm>
            <a:off x="925175" y="-1954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4.9 Object Detection(Car License Plate)</a:t>
            </a:r>
            <a:endParaRPr lang="ko-KR" altLang="en-US" sz="2400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57F3A6C-072B-4870-ADAC-9AC558E892F5}"/>
              </a:ext>
            </a:extLst>
          </p:cNvPr>
          <p:cNvSpPr/>
          <p:nvPr/>
        </p:nvSpPr>
        <p:spPr>
          <a:xfrm>
            <a:off x="773832" y="1306934"/>
            <a:ext cx="66064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err="1"/>
              <a:t>gray</a:t>
            </a:r>
            <a:r>
              <a:rPr lang="ko-KR" altLang="en-US" sz="1600" dirty="0"/>
              <a:t> = cv2.cvtColor(</a:t>
            </a:r>
            <a:r>
              <a:rPr lang="ko-KR" altLang="en-US" sz="1600" dirty="0" err="1"/>
              <a:t>img_ori</a:t>
            </a:r>
            <a:r>
              <a:rPr lang="ko-KR" altLang="en-US" sz="1600" dirty="0"/>
              <a:t>, cv2.COLOR_BGR2GRAY)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6F1D49-6312-4CC4-9958-6B03D74327DA}"/>
              </a:ext>
            </a:extLst>
          </p:cNvPr>
          <p:cNvSpPr/>
          <p:nvPr/>
        </p:nvSpPr>
        <p:spPr>
          <a:xfrm>
            <a:off x="805390" y="1800844"/>
            <a:ext cx="833861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err="1"/>
              <a:t>structuringElement</a:t>
            </a:r>
            <a:r>
              <a:rPr lang="ko-KR" altLang="en-US" sz="1600" dirty="0"/>
              <a:t> = cv2.getStructuringElement(cv2.MORPH_RECT, (3, 3))</a:t>
            </a:r>
          </a:p>
          <a:p>
            <a:endParaRPr lang="ko-KR" altLang="en-US" sz="1600" dirty="0"/>
          </a:p>
          <a:p>
            <a:r>
              <a:rPr lang="ko-KR" altLang="en-US" sz="1600" dirty="0" err="1"/>
              <a:t>imgTopHat</a:t>
            </a:r>
            <a:r>
              <a:rPr lang="ko-KR" altLang="en-US" sz="1600" dirty="0"/>
              <a:t> = cv2.morphologyEx(</a:t>
            </a:r>
            <a:r>
              <a:rPr lang="ko-KR" altLang="en-US" sz="1600" dirty="0" err="1"/>
              <a:t>gray</a:t>
            </a:r>
            <a:r>
              <a:rPr lang="ko-KR" altLang="en-US" sz="1600" dirty="0"/>
              <a:t>, cv2.MORPH_TOPHAT, </a:t>
            </a:r>
            <a:r>
              <a:rPr lang="ko-KR" altLang="en-US" sz="1600" dirty="0" err="1"/>
              <a:t>structuringElement</a:t>
            </a:r>
            <a:r>
              <a:rPr lang="ko-KR" altLang="en-US" sz="1600" dirty="0"/>
              <a:t>)</a:t>
            </a:r>
          </a:p>
          <a:p>
            <a:r>
              <a:rPr lang="ko-KR" altLang="en-US" sz="1600" dirty="0" err="1"/>
              <a:t>imgBlackHat</a:t>
            </a:r>
            <a:r>
              <a:rPr lang="ko-KR" altLang="en-US" sz="1600" dirty="0"/>
              <a:t> = cv2.morphologyEx(</a:t>
            </a:r>
            <a:r>
              <a:rPr lang="ko-KR" altLang="en-US" sz="1600" dirty="0" err="1"/>
              <a:t>gray</a:t>
            </a:r>
            <a:r>
              <a:rPr lang="ko-KR" altLang="en-US" sz="1600" dirty="0"/>
              <a:t>, cv2.MORPH_BLACKHAT, </a:t>
            </a:r>
            <a:r>
              <a:rPr lang="ko-KR" altLang="en-US" sz="1600" dirty="0" err="1"/>
              <a:t>structuringElement</a:t>
            </a:r>
            <a:r>
              <a:rPr lang="ko-KR" altLang="en-US" sz="1600" dirty="0"/>
              <a:t>)</a:t>
            </a:r>
          </a:p>
          <a:p>
            <a:endParaRPr lang="ko-KR" altLang="en-US" sz="1600" dirty="0"/>
          </a:p>
          <a:p>
            <a:r>
              <a:rPr lang="ko-KR" altLang="en-US" sz="1600" dirty="0" err="1"/>
              <a:t>imgGrayscalePlusTopHat</a:t>
            </a:r>
            <a:r>
              <a:rPr lang="ko-KR" altLang="en-US" sz="1600" dirty="0"/>
              <a:t> = cv2.add(</a:t>
            </a:r>
            <a:r>
              <a:rPr lang="ko-KR" altLang="en-US" sz="1600" dirty="0" err="1"/>
              <a:t>gray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imgTopHat</a:t>
            </a:r>
            <a:r>
              <a:rPr lang="ko-KR" altLang="en-US" sz="1600" dirty="0"/>
              <a:t>)</a:t>
            </a:r>
          </a:p>
          <a:p>
            <a:r>
              <a:rPr lang="ko-KR" altLang="en-US" sz="1600" dirty="0" err="1"/>
              <a:t>gray</a:t>
            </a:r>
            <a:r>
              <a:rPr lang="ko-KR" altLang="en-US" sz="1600" dirty="0"/>
              <a:t> = cv2.subtract(</a:t>
            </a:r>
            <a:r>
              <a:rPr lang="ko-KR" altLang="en-US" sz="1600" dirty="0" err="1"/>
              <a:t>imgGrayscalePlusTopHat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imgBlackHat</a:t>
            </a:r>
            <a:r>
              <a:rPr lang="ko-KR" altLang="en-US" sz="1600" dirty="0"/>
              <a:t>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5EC832-C560-4AD9-ABFA-30747FD33DD3}"/>
              </a:ext>
            </a:extLst>
          </p:cNvPr>
          <p:cNvSpPr/>
          <p:nvPr/>
        </p:nvSpPr>
        <p:spPr>
          <a:xfrm>
            <a:off x="805390" y="3772082"/>
            <a:ext cx="743901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err="1"/>
              <a:t>img_blurred</a:t>
            </a:r>
            <a:r>
              <a:rPr lang="ko-KR" altLang="en-US" sz="1600" dirty="0"/>
              <a:t> = cv2.GaussianBlur(</a:t>
            </a:r>
            <a:r>
              <a:rPr lang="ko-KR" altLang="en-US" sz="1600" dirty="0" err="1"/>
              <a:t>gray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ksize</a:t>
            </a:r>
            <a:r>
              <a:rPr lang="ko-KR" altLang="en-US" sz="1600" dirty="0"/>
              <a:t>=(5, 5), </a:t>
            </a:r>
            <a:r>
              <a:rPr lang="ko-KR" altLang="en-US" sz="1600" dirty="0" err="1"/>
              <a:t>sigmaX</a:t>
            </a:r>
            <a:r>
              <a:rPr lang="ko-KR" altLang="en-US" sz="1600" dirty="0"/>
              <a:t>=0)</a:t>
            </a:r>
          </a:p>
          <a:p>
            <a:endParaRPr lang="ko-KR" altLang="en-US" sz="1600" dirty="0"/>
          </a:p>
          <a:p>
            <a:r>
              <a:rPr lang="ko-KR" altLang="en-US" sz="1600" dirty="0" err="1"/>
              <a:t>img_thresh</a:t>
            </a:r>
            <a:r>
              <a:rPr lang="ko-KR" altLang="en-US" sz="1600" dirty="0"/>
              <a:t> = cv2.adaptiveThreshold(</a:t>
            </a:r>
          </a:p>
          <a:p>
            <a:r>
              <a:rPr lang="ko-KR" altLang="en-US" sz="1600" dirty="0"/>
              <a:t>    </a:t>
            </a:r>
            <a:r>
              <a:rPr lang="ko-KR" altLang="en-US" sz="1600" dirty="0" err="1"/>
              <a:t>img_blurred</a:t>
            </a:r>
            <a:r>
              <a:rPr lang="ko-KR" altLang="en-US" sz="1600" dirty="0"/>
              <a:t>, </a:t>
            </a:r>
          </a:p>
          <a:p>
            <a:r>
              <a:rPr lang="ko-KR" altLang="en-US" sz="1600" dirty="0"/>
              <a:t>    </a:t>
            </a:r>
            <a:r>
              <a:rPr lang="ko-KR" altLang="en-US" sz="1600" dirty="0" err="1"/>
              <a:t>maxValue</a:t>
            </a:r>
            <a:r>
              <a:rPr lang="ko-KR" altLang="en-US" sz="1600" dirty="0"/>
              <a:t>=255.0, </a:t>
            </a:r>
          </a:p>
          <a:p>
            <a:r>
              <a:rPr lang="ko-KR" altLang="en-US" sz="1600" dirty="0"/>
              <a:t>    </a:t>
            </a:r>
            <a:r>
              <a:rPr lang="ko-KR" altLang="en-US" sz="1600" dirty="0" err="1"/>
              <a:t>adaptiveMethod</a:t>
            </a:r>
            <a:r>
              <a:rPr lang="ko-KR" altLang="en-US" sz="1600" dirty="0"/>
              <a:t>=cv2.ADAPTIVE_THRESH_GAUSSIAN_C, </a:t>
            </a:r>
          </a:p>
          <a:p>
            <a:r>
              <a:rPr lang="ko-KR" altLang="en-US" sz="1600" dirty="0"/>
              <a:t>    </a:t>
            </a:r>
            <a:r>
              <a:rPr lang="ko-KR" altLang="en-US" sz="1600" dirty="0" err="1"/>
              <a:t>thresholdType</a:t>
            </a:r>
            <a:r>
              <a:rPr lang="ko-KR" altLang="en-US" sz="1600" dirty="0"/>
              <a:t>=cv2.THRESH_BINARY_INV, </a:t>
            </a:r>
          </a:p>
          <a:p>
            <a:r>
              <a:rPr lang="ko-KR" altLang="en-US" sz="1600" dirty="0"/>
              <a:t>    </a:t>
            </a:r>
            <a:r>
              <a:rPr lang="ko-KR" altLang="en-US" sz="1600" dirty="0" err="1"/>
              <a:t>blockSize</a:t>
            </a:r>
            <a:r>
              <a:rPr lang="ko-KR" altLang="en-US" sz="1600" dirty="0"/>
              <a:t>=19, </a:t>
            </a:r>
          </a:p>
          <a:p>
            <a:r>
              <a:rPr lang="ko-KR" altLang="en-US" sz="1600" dirty="0"/>
              <a:t>    C=9</a:t>
            </a:r>
          </a:p>
          <a:p>
            <a:r>
              <a:rPr lang="ko-KR" altLang="en-US" sz="1600" dirty="0"/>
              <a:t>)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ACEF821-A5E8-43D2-AD11-235B47DFA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043" y="4436842"/>
            <a:ext cx="2202325" cy="146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8778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F6DA6E5-215C-49E8-BA8A-CFE7CF744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6" name="제목 2">
            <a:extLst>
              <a:ext uri="{FF2B5EF4-FFF2-40B4-BE49-F238E27FC236}">
                <a16:creationId xmlns:a16="http://schemas.microsoft.com/office/drawing/2014/main" id="{E085942E-18AF-459E-B968-6B92EFF126CC}"/>
              </a:ext>
            </a:extLst>
          </p:cNvPr>
          <p:cNvSpPr txBox="1">
            <a:spLocks/>
          </p:cNvSpPr>
          <p:nvPr/>
        </p:nvSpPr>
        <p:spPr>
          <a:xfrm>
            <a:off x="925175" y="-1954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4.9 Object Detection(Car License Plate)</a:t>
            </a:r>
            <a:endParaRPr lang="ko-KR" altLang="en-US" sz="2400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900E41-DEEC-409E-B62E-F785FA358B26}"/>
              </a:ext>
            </a:extLst>
          </p:cNvPr>
          <p:cNvSpPr/>
          <p:nvPr/>
        </p:nvSpPr>
        <p:spPr>
          <a:xfrm>
            <a:off x="368389" y="1220554"/>
            <a:ext cx="888597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# 모든 </a:t>
            </a:r>
            <a:r>
              <a:rPr lang="ko-KR" altLang="en-US" sz="1600" dirty="0" err="1">
                <a:solidFill>
                  <a:srgbClr val="FF0000"/>
                </a:solidFill>
              </a:rPr>
              <a:t>컨투어</a:t>
            </a:r>
            <a:r>
              <a:rPr lang="ko-KR" altLang="en-US" sz="1600" dirty="0">
                <a:solidFill>
                  <a:srgbClr val="FF0000"/>
                </a:solidFill>
              </a:rPr>
              <a:t> 라인을 찾는다.</a:t>
            </a:r>
          </a:p>
          <a:p>
            <a:r>
              <a:rPr lang="ko-KR" altLang="en-US" sz="1600" dirty="0" err="1"/>
              <a:t>contours</a:t>
            </a:r>
            <a:r>
              <a:rPr lang="ko-KR" altLang="en-US" sz="1600" dirty="0"/>
              <a:t>,_= cv2.findContours(</a:t>
            </a:r>
            <a:r>
              <a:rPr lang="ko-KR" altLang="en-US" sz="1600" dirty="0" err="1"/>
              <a:t>img_thresh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mode</a:t>
            </a:r>
            <a:r>
              <a:rPr lang="ko-KR" altLang="en-US" sz="1600" dirty="0"/>
              <a:t>=cv2.RETR_LIST, </a:t>
            </a:r>
            <a:r>
              <a:rPr lang="ko-KR" altLang="en-US" sz="1600" dirty="0" err="1"/>
              <a:t>method</a:t>
            </a:r>
            <a:r>
              <a:rPr lang="ko-KR" altLang="en-US" sz="1600" dirty="0"/>
              <a:t>=cv2.CHAIN_APPROX_SIMPLE</a:t>
            </a:r>
            <a:r>
              <a:rPr lang="en-US" altLang="ko-KR" sz="1600" dirty="0"/>
              <a:t>)</a:t>
            </a:r>
            <a:endParaRPr lang="ko-KR" altLang="en-US" sz="1600" dirty="0"/>
          </a:p>
          <a:p>
            <a:r>
              <a:rPr lang="ko-KR" altLang="en-US" sz="1600" dirty="0" err="1"/>
              <a:t>temp_result</a:t>
            </a:r>
            <a:r>
              <a:rPr lang="ko-KR" altLang="en-US" sz="1600" dirty="0"/>
              <a:t> = </a:t>
            </a:r>
            <a:r>
              <a:rPr lang="ko-KR" altLang="en-US" sz="1600" dirty="0" err="1"/>
              <a:t>np.zeros</a:t>
            </a:r>
            <a:r>
              <a:rPr lang="ko-KR" altLang="en-US" sz="1600" dirty="0"/>
              <a:t>((</a:t>
            </a:r>
            <a:r>
              <a:rPr lang="ko-KR" altLang="en-US" sz="1600" dirty="0" err="1"/>
              <a:t>height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width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channel</a:t>
            </a:r>
            <a:r>
              <a:rPr lang="ko-KR" altLang="en-US" sz="1600" dirty="0"/>
              <a:t>), </a:t>
            </a:r>
            <a:r>
              <a:rPr lang="ko-KR" altLang="en-US" sz="1600" dirty="0" err="1"/>
              <a:t>dtype</a:t>
            </a:r>
            <a:r>
              <a:rPr lang="ko-KR" altLang="en-US" sz="1600" dirty="0"/>
              <a:t>=np.uint8)</a:t>
            </a:r>
          </a:p>
          <a:p>
            <a:r>
              <a:rPr lang="ko-KR" altLang="en-US" sz="1600" dirty="0" err="1"/>
              <a:t>contours_dict</a:t>
            </a:r>
            <a:r>
              <a:rPr lang="ko-KR" altLang="en-US" sz="1600" dirty="0"/>
              <a:t> = []</a:t>
            </a:r>
          </a:p>
          <a:p>
            <a:r>
              <a:rPr lang="ko-KR" altLang="en-US" sz="1600" dirty="0" err="1"/>
              <a:t>for</a:t>
            </a:r>
            <a:r>
              <a:rPr lang="ko-KR" altLang="en-US" sz="1600" dirty="0"/>
              <a:t> </a:t>
            </a:r>
            <a:r>
              <a:rPr lang="ko-KR" altLang="en-US" sz="1600" dirty="0" err="1"/>
              <a:t>contour</a:t>
            </a:r>
            <a:r>
              <a:rPr lang="ko-KR" altLang="en-US" sz="1600" dirty="0"/>
              <a:t> </a:t>
            </a:r>
            <a:r>
              <a:rPr lang="ko-KR" altLang="en-US" sz="1600" dirty="0" err="1"/>
              <a:t>in</a:t>
            </a:r>
            <a:r>
              <a:rPr lang="ko-KR" altLang="en-US" sz="1600" dirty="0"/>
              <a:t> </a:t>
            </a:r>
            <a:r>
              <a:rPr lang="ko-KR" altLang="en-US" sz="1600" dirty="0" err="1"/>
              <a:t>contours</a:t>
            </a:r>
            <a:r>
              <a:rPr lang="ko-KR" altLang="en-US" sz="1600" dirty="0"/>
              <a:t>:</a:t>
            </a:r>
            <a:br>
              <a:rPr lang="en-US" altLang="ko-KR" sz="1600" dirty="0"/>
            </a:br>
            <a:r>
              <a:rPr lang="en-US" altLang="ko-KR" sz="1600" dirty="0"/>
              <a:t>    </a:t>
            </a:r>
            <a:r>
              <a:rPr lang="ko-KR" altLang="en-US" sz="1600" dirty="0">
                <a:solidFill>
                  <a:srgbClr val="FF0000"/>
                </a:solidFill>
              </a:rPr>
              <a:t># </a:t>
            </a:r>
            <a:r>
              <a:rPr lang="ko-KR" altLang="en-US" sz="1600" dirty="0" err="1">
                <a:solidFill>
                  <a:srgbClr val="FF0000"/>
                </a:solidFill>
              </a:rPr>
              <a:t>Bounding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ko-KR" altLang="en-US" sz="1600" dirty="0" err="1">
                <a:solidFill>
                  <a:srgbClr val="FF0000"/>
                </a:solidFill>
              </a:rPr>
              <a:t>Rectangle은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ko-KR" altLang="en-US" sz="1600" dirty="0" err="1">
                <a:solidFill>
                  <a:srgbClr val="FF0000"/>
                </a:solidFill>
              </a:rPr>
              <a:t>컨투어</a:t>
            </a:r>
            <a:r>
              <a:rPr lang="ko-KR" altLang="en-US" sz="1600" dirty="0">
                <a:solidFill>
                  <a:srgbClr val="FF0000"/>
                </a:solidFill>
              </a:rPr>
              <a:t> 라인을 둘러싸는 사각형을 그리는 방법이다.</a:t>
            </a:r>
          </a:p>
          <a:p>
            <a:r>
              <a:rPr lang="ko-KR" altLang="en-US" sz="1600" dirty="0"/>
              <a:t>    </a:t>
            </a:r>
            <a:r>
              <a:rPr lang="ko-KR" altLang="en-US" sz="1600" dirty="0" err="1"/>
              <a:t>x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y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w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h</a:t>
            </a:r>
            <a:r>
              <a:rPr lang="ko-KR" altLang="en-US" sz="1600" dirty="0"/>
              <a:t> = cv2.boundingRect(</a:t>
            </a:r>
            <a:r>
              <a:rPr lang="ko-KR" altLang="en-US" sz="1600" dirty="0" err="1"/>
              <a:t>contour</a:t>
            </a:r>
            <a:r>
              <a:rPr lang="ko-KR" altLang="en-US" sz="1600" dirty="0"/>
              <a:t>)</a:t>
            </a:r>
            <a:br>
              <a:rPr lang="en-US" altLang="ko-KR" sz="1600" dirty="0"/>
            </a:br>
            <a:r>
              <a:rPr lang="en-US" altLang="ko-KR" sz="1600" dirty="0"/>
              <a:t>    </a:t>
            </a:r>
            <a:r>
              <a:rPr lang="ko-KR" altLang="en-US" sz="1600" dirty="0">
                <a:solidFill>
                  <a:srgbClr val="FF0000"/>
                </a:solidFill>
              </a:rPr>
              <a:t># 사각형 그리기</a:t>
            </a:r>
          </a:p>
          <a:p>
            <a:r>
              <a:rPr lang="ko-KR" altLang="en-US" sz="1600" dirty="0"/>
              <a:t>    cv2.rectangle(</a:t>
            </a:r>
            <a:r>
              <a:rPr lang="ko-KR" altLang="en-US" sz="1600" dirty="0" err="1"/>
              <a:t>temp_result</a:t>
            </a:r>
            <a:r>
              <a:rPr lang="ko-KR" altLang="en-US" sz="1600" dirty="0"/>
              <a:t>, pt1=(</a:t>
            </a:r>
            <a:r>
              <a:rPr lang="ko-KR" altLang="en-US" sz="1600" dirty="0" err="1"/>
              <a:t>x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y</a:t>
            </a:r>
            <a:r>
              <a:rPr lang="ko-KR" altLang="en-US" sz="1600" dirty="0"/>
              <a:t>), pt2=(</a:t>
            </a:r>
            <a:r>
              <a:rPr lang="ko-KR" altLang="en-US" sz="1600" dirty="0" err="1"/>
              <a:t>x+w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y+h</a:t>
            </a:r>
            <a:r>
              <a:rPr lang="ko-KR" altLang="en-US" sz="1600" dirty="0"/>
              <a:t>), </a:t>
            </a:r>
            <a:r>
              <a:rPr lang="ko-KR" altLang="en-US" sz="1600" dirty="0" err="1"/>
              <a:t>color</a:t>
            </a:r>
            <a:r>
              <a:rPr lang="ko-KR" altLang="en-US" sz="1600" dirty="0"/>
              <a:t>=(255, 255, 255), </a:t>
            </a:r>
            <a:r>
              <a:rPr lang="ko-KR" altLang="en-US" sz="1600" dirty="0" err="1"/>
              <a:t>thickness</a:t>
            </a:r>
            <a:r>
              <a:rPr lang="ko-KR" altLang="en-US" sz="1600" dirty="0"/>
              <a:t>=2) </a:t>
            </a:r>
          </a:p>
          <a:p>
            <a:r>
              <a:rPr lang="ko-KR" altLang="en-US" sz="1600" dirty="0"/>
              <a:t>    </a:t>
            </a:r>
            <a:r>
              <a:rPr lang="ko-KR" altLang="en-US" sz="1600" dirty="0">
                <a:solidFill>
                  <a:srgbClr val="FF0000"/>
                </a:solidFill>
              </a:rPr>
              <a:t># </a:t>
            </a:r>
            <a:r>
              <a:rPr lang="ko-KR" altLang="en-US" sz="1600" dirty="0" err="1">
                <a:solidFill>
                  <a:srgbClr val="FF0000"/>
                </a:solidFill>
              </a:rPr>
              <a:t>insert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ko-KR" altLang="en-US" sz="1600" dirty="0" err="1">
                <a:solidFill>
                  <a:srgbClr val="FF0000"/>
                </a:solidFill>
              </a:rPr>
              <a:t>to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ko-KR" altLang="en-US" sz="1600" dirty="0" err="1">
                <a:solidFill>
                  <a:srgbClr val="FF0000"/>
                </a:solidFill>
              </a:rPr>
              <a:t>dict</a:t>
            </a:r>
            <a:endParaRPr lang="ko-KR" altLang="en-US" sz="1600" dirty="0">
              <a:solidFill>
                <a:srgbClr val="FF0000"/>
              </a:solidFill>
            </a:endParaRPr>
          </a:p>
          <a:p>
            <a:r>
              <a:rPr lang="ko-KR" altLang="en-US" sz="1600" dirty="0"/>
              <a:t>    </a:t>
            </a:r>
            <a:r>
              <a:rPr lang="ko-KR" altLang="en-US" sz="1600" dirty="0" err="1"/>
              <a:t>contours_dict.append</a:t>
            </a:r>
            <a:r>
              <a:rPr lang="ko-KR" altLang="en-US" sz="1600" dirty="0"/>
              <a:t>({</a:t>
            </a:r>
          </a:p>
          <a:p>
            <a:r>
              <a:rPr lang="ko-KR" altLang="en-US" sz="1600" dirty="0"/>
              <a:t>        '</a:t>
            </a:r>
            <a:r>
              <a:rPr lang="ko-KR" altLang="en-US" sz="1600" dirty="0" err="1"/>
              <a:t>contour</a:t>
            </a:r>
            <a:r>
              <a:rPr lang="ko-KR" altLang="en-US" sz="1600" dirty="0"/>
              <a:t>': </a:t>
            </a:r>
            <a:r>
              <a:rPr lang="ko-KR" altLang="en-US" sz="1600" dirty="0" err="1"/>
              <a:t>contour</a:t>
            </a:r>
            <a:r>
              <a:rPr lang="ko-KR" altLang="en-US" sz="1600" dirty="0"/>
              <a:t>,</a:t>
            </a:r>
          </a:p>
          <a:p>
            <a:r>
              <a:rPr lang="ko-KR" altLang="en-US" sz="1600" dirty="0"/>
              <a:t>        '</a:t>
            </a:r>
            <a:r>
              <a:rPr lang="ko-KR" altLang="en-US" sz="1600" dirty="0" err="1"/>
              <a:t>x</a:t>
            </a:r>
            <a:r>
              <a:rPr lang="ko-KR" altLang="en-US" sz="1600" dirty="0"/>
              <a:t>': </a:t>
            </a:r>
            <a:r>
              <a:rPr lang="ko-KR" altLang="en-US" sz="1600" dirty="0" err="1"/>
              <a:t>x</a:t>
            </a:r>
            <a:r>
              <a:rPr lang="ko-KR" altLang="en-US" sz="1600" dirty="0"/>
              <a:t>,</a:t>
            </a:r>
          </a:p>
          <a:p>
            <a:r>
              <a:rPr lang="ko-KR" altLang="en-US" sz="1600" dirty="0"/>
              <a:t>        '</a:t>
            </a:r>
            <a:r>
              <a:rPr lang="ko-KR" altLang="en-US" sz="1600" dirty="0" err="1"/>
              <a:t>y</a:t>
            </a:r>
            <a:r>
              <a:rPr lang="ko-KR" altLang="en-US" sz="1600" dirty="0"/>
              <a:t>': </a:t>
            </a:r>
            <a:r>
              <a:rPr lang="ko-KR" altLang="en-US" sz="1600" dirty="0" err="1"/>
              <a:t>y</a:t>
            </a:r>
            <a:r>
              <a:rPr lang="ko-KR" altLang="en-US" sz="1600" dirty="0"/>
              <a:t>,</a:t>
            </a:r>
          </a:p>
          <a:p>
            <a:r>
              <a:rPr lang="ko-KR" altLang="en-US" sz="1600" dirty="0"/>
              <a:t>        '</a:t>
            </a:r>
            <a:r>
              <a:rPr lang="ko-KR" altLang="en-US" sz="1600" dirty="0" err="1"/>
              <a:t>w</a:t>
            </a:r>
            <a:r>
              <a:rPr lang="ko-KR" altLang="en-US" sz="1600" dirty="0"/>
              <a:t>': </a:t>
            </a:r>
            <a:r>
              <a:rPr lang="ko-KR" altLang="en-US" sz="1600" dirty="0" err="1"/>
              <a:t>w</a:t>
            </a:r>
            <a:r>
              <a:rPr lang="ko-KR" altLang="en-US" sz="1600" dirty="0"/>
              <a:t>,</a:t>
            </a:r>
          </a:p>
          <a:p>
            <a:r>
              <a:rPr lang="ko-KR" altLang="en-US" sz="1600" dirty="0"/>
              <a:t>        '</a:t>
            </a:r>
            <a:r>
              <a:rPr lang="ko-KR" altLang="en-US" sz="1600" dirty="0" err="1"/>
              <a:t>h</a:t>
            </a:r>
            <a:r>
              <a:rPr lang="ko-KR" altLang="en-US" sz="1600" dirty="0"/>
              <a:t>': </a:t>
            </a:r>
            <a:r>
              <a:rPr lang="ko-KR" altLang="en-US" sz="1600" dirty="0" err="1"/>
              <a:t>h</a:t>
            </a:r>
            <a:r>
              <a:rPr lang="ko-KR" altLang="en-US" sz="1600" dirty="0"/>
              <a:t>,</a:t>
            </a:r>
          </a:p>
          <a:p>
            <a:r>
              <a:rPr lang="ko-KR" altLang="en-US" sz="1600" dirty="0"/>
              <a:t>        '</a:t>
            </a:r>
            <a:r>
              <a:rPr lang="ko-KR" altLang="en-US" sz="1600" dirty="0" err="1"/>
              <a:t>cx</a:t>
            </a:r>
            <a:r>
              <a:rPr lang="ko-KR" altLang="en-US" sz="1600" dirty="0"/>
              <a:t>': </a:t>
            </a:r>
            <a:r>
              <a:rPr lang="ko-KR" altLang="en-US" sz="1600" dirty="0" err="1"/>
              <a:t>x</a:t>
            </a:r>
            <a:r>
              <a:rPr lang="ko-KR" altLang="en-US" sz="1600" dirty="0"/>
              <a:t> + (</a:t>
            </a:r>
            <a:r>
              <a:rPr lang="ko-KR" altLang="en-US" sz="1600" dirty="0" err="1"/>
              <a:t>w</a:t>
            </a:r>
            <a:r>
              <a:rPr lang="ko-KR" altLang="en-US" sz="1600" dirty="0"/>
              <a:t> / 2), </a:t>
            </a:r>
            <a:r>
              <a:rPr lang="ko-KR" altLang="en-US" sz="1600" dirty="0">
                <a:solidFill>
                  <a:srgbClr val="FF0000"/>
                </a:solidFill>
              </a:rPr>
              <a:t># </a:t>
            </a:r>
            <a:r>
              <a:rPr lang="ko-KR" altLang="en-US" sz="1600" dirty="0" err="1">
                <a:solidFill>
                  <a:srgbClr val="FF0000"/>
                </a:solidFill>
              </a:rPr>
              <a:t>cx</a:t>
            </a:r>
            <a:r>
              <a:rPr lang="ko-KR" altLang="en-US" sz="1600" dirty="0">
                <a:solidFill>
                  <a:srgbClr val="FF0000"/>
                </a:solidFill>
              </a:rPr>
              <a:t>, </a:t>
            </a:r>
            <a:r>
              <a:rPr lang="ko-KR" altLang="en-US" sz="1600" dirty="0" err="1">
                <a:solidFill>
                  <a:srgbClr val="FF0000"/>
                </a:solidFill>
              </a:rPr>
              <a:t>xy</a:t>
            </a:r>
            <a:r>
              <a:rPr lang="ko-KR" altLang="en-US" sz="1600" dirty="0">
                <a:solidFill>
                  <a:srgbClr val="FF0000"/>
                </a:solidFill>
              </a:rPr>
              <a:t>: 사각형 중심좌표</a:t>
            </a:r>
          </a:p>
          <a:p>
            <a:r>
              <a:rPr lang="ko-KR" altLang="en-US" sz="1600" dirty="0"/>
              <a:t>        '</a:t>
            </a:r>
            <a:r>
              <a:rPr lang="ko-KR" altLang="en-US" sz="1600" dirty="0" err="1"/>
              <a:t>cy</a:t>
            </a:r>
            <a:r>
              <a:rPr lang="ko-KR" altLang="en-US" sz="1600" dirty="0"/>
              <a:t>': </a:t>
            </a:r>
            <a:r>
              <a:rPr lang="ko-KR" altLang="en-US" sz="1600" dirty="0" err="1"/>
              <a:t>y</a:t>
            </a:r>
            <a:r>
              <a:rPr lang="ko-KR" altLang="en-US" sz="1600" dirty="0"/>
              <a:t> + (</a:t>
            </a:r>
            <a:r>
              <a:rPr lang="ko-KR" altLang="en-US" sz="1600" dirty="0" err="1"/>
              <a:t>h</a:t>
            </a:r>
            <a:r>
              <a:rPr lang="ko-KR" altLang="en-US" sz="1600" dirty="0"/>
              <a:t> / 2)</a:t>
            </a:r>
          </a:p>
          <a:p>
            <a:r>
              <a:rPr lang="ko-KR" altLang="en-US" sz="1600" dirty="0"/>
              <a:t>    })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54C28AE-841B-44B1-9E52-AE5B68AC3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756" y="4238865"/>
            <a:ext cx="2573299" cy="171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7041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F6DA6E5-215C-49E8-BA8A-CFE7CF744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6" name="제목 2">
            <a:extLst>
              <a:ext uri="{FF2B5EF4-FFF2-40B4-BE49-F238E27FC236}">
                <a16:creationId xmlns:a16="http://schemas.microsoft.com/office/drawing/2014/main" id="{E085942E-18AF-459E-B968-6B92EFF126CC}"/>
              </a:ext>
            </a:extLst>
          </p:cNvPr>
          <p:cNvSpPr txBox="1">
            <a:spLocks/>
          </p:cNvSpPr>
          <p:nvPr/>
        </p:nvSpPr>
        <p:spPr>
          <a:xfrm>
            <a:off x="925175" y="-1954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4.9 Object Detection(Car License Plate)</a:t>
            </a:r>
            <a:endParaRPr lang="ko-KR" altLang="en-US" sz="2400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33D920-FD81-4DE5-B396-AAE466086E87}"/>
              </a:ext>
            </a:extLst>
          </p:cNvPr>
          <p:cNvSpPr/>
          <p:nvPr/>
        </p:nvSpPr>
        <p:spPr>
          <a:xfrm>
            <a:off x="410908" y="1188150"/>
            <a:ext cx="840956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# 수많은 </a:t>
            </a:r>
            <a:r>
              <a:rPr lang="ko-KR" altLang="en-US" sz="1600" dirty="0" err="1">
                <a:solidFill>
                  <a:srgbClr val="FF0000"/>
                </a:solidFill>
              </a:rPr>
              <a:t>컨투어</a:t>
            </a:r>
            <a:r>
              <a:rPr lang="ko-KR" altLang="en-US" sz="1600" dirty="0">
                <a:solidFill>
                  <a:srgbClr val="FF0000"/>
                </a:solidFill>
              </a:rPr>
              <a:t> 박스 중에 아래의 조건을 만족하지 않는 박스는 버린다.</a:t>
            </a:r>
          </a:p>
          <a:p>
            <a:r>
              <a:rPr lang="ko-KR" altLang="en-US" sz="1600" dirty="0"/>
              <a:t>MIN_AREA = 80                     </a:t>
            </a:r>
            <a:r>
              <a:rPr lang="ko-KR" altLang="en-US" sz="1600" dirty="0">
                <a:solidFill>
                  <a:srgbClr val="FF0000"/>
                </a:solidFill>
              </a:rPr>
              <a:t># 박스 면적</a:t>
            </a:r>
          </a:p>
          <a:p>
            <a:r>
              <a:rPr lang="ko-KR" altLang="en-US" sz="1600" dirty="0"/>
              <a:t>MIN_WIDTH, MIN_HEIGHT = 2, 8      </a:t>
            </a:r>
            <a:r>
              <a:rPr lang="ko-KR" altLang="en-US" sz="1600" dirty="0">
                <a:solidFill>
                  <a:srgbClr val="FF0000"/>
                </a:solidFill>
              </a:rPr>
              <a:t># 박스 최소 폭과 높이</a:t>
            </a:r>
          </a:p>
          <a:p>
            <a:r>
              <a:rPr lang="ko-KR" altLang="en-US" sz="1600" dirty="0"/>
              <a:t>MIN_RATIO, MAX_RATIO = 0.25, 1.0  </a:t>
            </a:r>
            <a:r>
              <a:rPr lang="ko-KR" altLang="en-US" sz="1600" dirty="0">
                <a:solidFill>
                  <a:srgbClr val="FF0000"/>
                </a:solidFill>
              </a:rPr>
              <a:t># 박스 최소, 최대 비율(</a:t>
            </a:r>
            <a:r>
              <a:rPr lang="ko-KR" altLang="en-US" sz="1600" dirty="0" err="1">
                <a:solidFill>
                  <a:srgbClr val="FF0000"/>
                </a:solidFill>
              </a:rPr>
              <a:t>width</a:t>
            </a:r>
            <a:r>
              <a:rPr lang="ko-KR" altLang="en-US" sz="1600" dirty="0">
                <a:solidFill>
                  <a:srgbClr val="FF0000"/>
                </a:solidFill>
              </a:rPr>
              <a:t>/</a:t>
            </a:r>
            <a:r>
              <a:rPr lang="ko-KR" altLang="en-US" sz="1600" dirty="0" err="1">
                <a:solidFill>
                  <a:srgbClr val="FF0000"/>
                </a:solidFill>
              </a:rPr>
              <a:t>height</a:t>
            </a:r>
            <a:r>
              <a:rPr lang="ko-KR" altLang="en-US" sz="1600" dirty="0">
                <a:solidFill>
                  <a:srgbClr val="FF0000"/>
                </a:solidFill>
              </a:rPr>
              <a:t>)</a:t>
            </a:r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af-ZA" altLang="ko-KR" sz="1600" dirty="0"/>
              <a:t>possible_contours = []</a:t>
            </a:r>
            <a:endParaRPr lang="ko-KR" altLang="en-US" sz="16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0C63F7-5D7C-4A0B-8B92-BFC481275DAE}"/>
              </a:ext>
            </a:extLst>
          </p:cNvPr>
          <p:cNvSpPr/>
          <p:nvPr/>
        </p:nvSpPr>
        <p:spPr>
          <a:xfrm>
            <a:off x="409910" y="2594357"/>
            <a:ext cx="862658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 </a:t>
            </a:r>
            <a:r>
              <a:rPr lang="ko-KR" altLang="en-US" sz="1600" dirty="0" err="1"/>
              <a:t>area</a:t>
            </a:r>
            <a:r>
              <a:rPr lang="ko-KR" altLang="en-US" sz="1600" dirty="0"/>
              <a:t> = </a:t>
            </a:r>
            <a:r>
              <a:rPr lang="ko-KR" altLang="en-US" sz="1600" dirty="0" err="1"/>
              <a:t>d</a:t>
            </a:r>
            <a:r>
              <a:rPr lang="ko-KR" altLang="en-US" sz="1600" dirty="0"/>
              <a:t>['</a:t>
            </a:r>
            <a:r>
              <a:rPr lang="ko-KR" altLang="en-US" sz="1600" dirty="0" err="1"/>
              <a:t>w</a:t>
            </a:r>
            <a:r>
              <a:rPr lang="ko-KR" altLang="en-US" sz="1600" dirty="0"/>
              <a:t>'] * </a:t>
            </a:r>
            <a:r>
              <a:rPr lang="ko-KR" altLang="en-US" sz="1600" dirty="0" err="1"/>
              <a:t>d</a:t>
            </a:r>
            <a:r>
              <a:rPr lang="ko-KR" altLang="en-US" sz="1600" dirty="0"/>
              <a:t>['</a:t>
            </a:r>
            <a:r>
              <a:rPr lang="ko-KR" altLang="en-US" sz="1600" dirty="0" err="1"/>
              <a:t>h</a:t>
            </a:r>
            <a:r>
              <a:rPr lang="ko-KR" altLang="en-US" sz="1600" dirty="0"/>
              <a:t>']</a:t>
            </a:r>
          </a:p>
          <a:p>
            <a:r>
              <a:rPr lang="ko-KR" altLang="en-US" sz="1600" dirty="0"/>
              <a:t> </a:t>
            </a:r>
            <a:r>
              <a:rPr lang="ko-KR" altLang="en-US" sz="1600" dirty="0" err="1"/>
              <a:t>ratio</a:t>
            </a:r>
            <a:r>
              <a:rPr lang="ko-KR" altLang="en-US" sz="1600" dirty="0"/>
              <a:t> = </a:t>
            </a:r>
            <a:r>
              <a:rPr lang="ko-KR" altLang="en-US" sz="1600" dirty="0" err="1"/>
              <a:t>d</a:t>
            </a:r>
            <a:r>
              <a:rPr lang="ko-KR" altLang="en-US" sz="1600" dirty="0"/>
              <a:t>['</a:t>
            </a:r>
            <a:r>
              <a:rPr lang="ko-KR" altLang="en-US" sz="1600" dirty="0" err="1"/>
              <a:t>w</a:t>
            </a:r>
            <a:r>
              <a:rPr lang="ko-KR" altLang="en-US" sz="1600" dirty="0"/>
              <a:t>'] / </a:t>
            </a:r>
            <a:r>
              <a:rPr lang="ko-KR" altLang="en-US" sz="1600" dirty="0" err="1"/>
              <a:t>d</a:t>
            </a:r>
            <a:r>
              <a:rPr lang="ko-KR" altLang="en-US" sz="1600" dirty="0"/>
              <a:t>[‘</a:t>
            </a:r>
            <a:r>
              <a:rPr lang="ko-KR" altLang="en-US" sz="1600" dirty="0" err="1"/>
              <a:t>h</a:t>
            </a:r>
            <a:r>
              <a:rPr lang="ko-KR" altLang="en-US" sz="1600" dirty="0"/>
              <a:t>’]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if area &gt; MIN_AREA and d['w'] &gt; MIN_WIDTH and d['h'] &gt; MIN_HEIGHT </a:t>
            </a:r>
            <a:br>
              <a:rPr lang="en-US" altLang="ko-KR" sz="1600" dirty="0"/>
            </a:br>
            <a:r>
              <a:rPr lang="en-US" altLang="ko-KR" sz="1600" dirty="0"/>
              <a:t>                           and MIN_RATIO &lt; ratio &lt; MAX_RATIO:</a:t>
            </a:r>
          </a:p>
          <a:p>
            <a:r>
              <a:rPr lang="en-US" altLang="ko-KR" sz="1600" dirty="0"/>
              <a:t>        d['</a:t>
            </a:r>
            <a:r>
              <a:rPr lang="en-US" altLang="ko-KR" sz="1600" dirty="0" err="1"/>
              <a:t>idx</a:t>
            </a:r>
            <a:r>
              <a:rPr lang="en-US" altLang="ko-KR" sz="1600" dirty="0"/>
              <a:t>'] = </a:t>
            </a:r>
            <a:r>
              <a:rPr lang="en-US" altLang="ko-KR" sz="1600" dirty="0" err="1"/>
              <a:t>cnt</a:t>
            </a:r>
            <a:endParaRPr lang="en-US" altLang="ko-KR" sz="1600" dirty="0"/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cnt</a:t>
            </a:r>
            <a:r>
              <a:rPr lang="en-US" altLang="ko-KR" sz="1600" dirty="0"/>
              <a:t> += 1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possible_contours.append</a:t>
            </a:r>
            <a:r>
              <a:rPr lang="en-US" altLang="ko-KR" sz="1600" dirty="0"/>
              <a:t>(d)</a:t>
            </a:r>
            <a:endParaRPr lang="ko-KR" altLang="en-US" sz="1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D102CA8-C176-4751-B757-CC75F1F7B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858" y="4714272"/>
            <a:ext cx="1721167" cy="114125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DB35F45-4E77-4B8D-9E30-956AFA0D4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294" y="4742908"/>
            <a:ext cx="1717004" cy="1141255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581072D5-8EF9-4D7B-9C38-E9A3BCD852EA}"/>
              </a:ext>
            </a:extLst>
          </p:cNvPr>
          <p:cNvSpPr/>
          <p:nvPr/>
        </p:nvSpPr>
        <p:spPr>
          <a:xfrm>
            <a:off x="6313948" y="5081617"/>
            <a:ext cx="130260" cy="516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4527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F6DA6E5-215C-49E8-BA8A-CFE7CF744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6" name="제목 2">
            <a:extLst>
              <a:ext uri="{FF2B5EF4-FFF2-40B4-BE49-F238E27FC236}">
                <a16:creationId xmlns:a16="http://schemas.microsoft.com/office/drawing/2014/main" id="{E085942E-18AF-459E-B968-6B92EFF126CC}"/>
              </a:ext>
            </a:extLst>
          </p:cNvPr>
          <p:cNvSpPr txBox="1">
            <a:spLocks/>
          </p:cNvSpPr>
          <p:nvPr/>
        </p:nvSpPr>
        <p:spPr>
          <a:xfrm>
            <a:off x="925175" y="-1954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4.9 Object Detection(Car License Plate)</a:t>
            </a:r>
            <a:endParaRPr lang="ko-KR" altLang="en-US" sz="2400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E10A4D4-248B-44F2-BED8-CF8E48F3B4B4}"/>
              </a:ext>
            </a:extLst>
          </p:cNvPr>
          <p:cNvSpPr/>
          <p:nvPr/>
        </p:nvSpPr>
        <p:spPr>
          <a:xfrm>
            <a:off x="290614" y="1347693"/>
            <a:ext cx="641157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# 남은 사각형 중에 순차적으로 정렬된 사각형 리스트만 구한다.</a:t>
            </a:r>
          </a:p>
          <a:p>
            <a:endParaRPr lang="ko-KR" altLang="en-US" sz="1600" dirty="0">
              <a:solidFill>
                <a:srgbClr val="FF0000"/>
              </a:solidFill>
            </a:endParaRPr>
          </a:p>
          <a:p>
            <a:r>
              <a:rPr lang="ko-KR" altLang="en-US" sz="1600" dirty="0"/>
              <a:t>MAX_DIAG_MULTIPLYER = 5 # 5</a:t>
            </a:r>
          </a:p>
          <a:p>
            <a:r>
              <a:rPr lang="ko-KR" altLang="en-US" sz="1600" dirty="0"/>
              <a:t>MAX_ANGLE_DIFF = 12.0 # 12.0</a:t>
            </a:r>
          </a:p>
          <a:p>
            <a:r>
              <a:rPr lang="ko-KR" altLang="en-US" sz="1600" dirty="0"/>
              <a:t>MAX_AREA_DIFF = 0.5 # 0.5</a:t>
            </a:r>
          </a:p>
          <a:p>
            <a:r>
              <a:rPr lang="ko-KR" altLang="en-US" sz="1600" dirty="0"/>
              <a:t>MAX_WIDTH_DIFF = 0.8</a:t>
            </a:r>
          </a:p>
          <a:p>
            <a:r>
              <a:rPr lang="ko-KR" altLang="en-US" sz="1600" dirty="0"/>
              <a:t>MAX_HEIGHT_DIFF = 0.2</a:t>
            </a:r>
          </a:p>
          <a:p>
            <a:r>
              <a:rPr lang="ko-KR" altLang="en-US" sz="1600" dirty="0"/>
              <a:t>MIN_N_MATCHED = 3 # 3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21D3652-0B98-4B4C-93B1-9C3D4627C8E5}"/>
              </a:ext>
            </a:extLst>
          </p:cNvPr>
          <p:cNvSpPr/>
          <p:nvPr/>
        </p:nvSpPr>
        <p:spPr>
          <a:xfrm>
            <a:off x="4852026" y="2501426"/>
            <a:ext cx="478473" cy="6480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1CE477-3D7B-4F56-846B-330AB70357C7}"/>
              </a:ext>
            </a:extLst>
          </p:cNvPr>
          <p:cNvSpPr/>
          <p:nvPr/>
        </p:nvSpPr>
        <p:spPr>
          <a:xfrm>
            <a:off x="5692750" y="2274100"/>
            <a:ext cx="478473" cy="6480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023999E-1E3E-4D49-9B09-427A3A86D045}"/>
              </a:ext>
            </a:extLst>
          </p:cNvPr>
          <p:cNvCxnSpPr/>
          <p:nvPr/>
        </p:nvCxnSpPr>
        <p:spPr>
          <a:xfrm flipV="1">
            <a:off x="4852026" y="2501426"/>
            <a:ext cx="478473" cy="648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4F4D9F0-B3E3-4696-B604-9E35715C473B}"/>
              </a:ext>
            </a:extLst>
          </p:cNvPr>
          <p:cNvCxnSpPr/>
          <p:nvPr/>
        </p:nvCxnSpPr>
        <p:spPr>
          <a:xfrm flipV="1">
            <a:off x="5692750" y="2274100"/>
            <a:ext cx="478473" cy="648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626614D-DE8F-4F91-95E7-A3223A68F429}"/>
              </a:ext>
            </a:extLst>
          </p:cNvPr>
          <p:cNvCxnSpPr/>
          <p:nvPr/>
        </p:nvCxnSpPr>
        <p:spPr>
          <a:xfrm flipV="1">
            <a:off x="5091262" y="2582063"/>
            <a:ext cx="868575" cy="2433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BF55C24-89FC-4105-88CB-89C90931FC58}"/>
              </a:ext>
            </a:extLst>
          </p:cNvPr>
          <p:cNvSpPr txBox="1"/>
          <p:nvPr/>
        </p:nvSpPr>
        <p:spPr>
          <a:xfrm>
            <a:off x="4845350" y="2561389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42FECA-1A0D-4783-99A5-49753BAB35A1}"/>
              </a:ext>
            </a:extLst>
          </p:cNvPr>
          <p:cNvSpPr txBox="1"/>
          <p:nvPr/>
        </p:nvSpPr>
        <p:spPr>
          <a:xfrm>
            <a:off x="5389478" y="26407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EDC9D5-7AB7-4C24-90FF-D5044CD1BC5B}"/>
              </a:ext>
            </a:extLst>
          </p:cNvPr>
          <p:cNvSpPr txBox="1"/>
          <p:nvPr/>
        </p:nvSpPr>
        <p:spPr>
          <a:xfrm>
            <a:off x="5066611" y="3184481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 &lt; 5a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4289E71-FC15-42B2-97BF-B17DEC9F0496}"/>
              </a:ext>
            </a:extLst>
          </p:cNvPr>
          <p:cNvSpPr/>
          <p:nvPr/>
        </p:nvSpPr>
        <p:spPr>
          <a:xfrm>
            <a:off x="6979836" y="2434479"/>
            <a:ext cx="478473" cy="6480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3E2698-00C3-420E-93A1-3726CAC035CA}"/>
              </a:ext>
            </a:extLst>
          </p:cNvPr>
          <p:cNvSpPr/>
          <p:nvPr/>
        </p:nvSpPr>
        <p:spPr>
          <a:xfrm>
            <a:off x="7820560" y="2207153"/>
            <a:ext cx="478473" cy="6480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C88B8F5-CE98-4ED1-A605-259D23C49F20}"/>
              </a:ext>
            </a:extLst>
          </p:cNvPr>
          <p:cNvCxnSpPr/>
          <p:nvPr/>
        </p:nvCxnSpPr>
        <p:spPr>
          <a:xfrm flipV="1">
            <a:off x="6979836" y="2434479"/>
            <a:ext cx="478473" cy="648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B24D4E1-F47D-49AD-BFFC-F3230E477367}"/>
              </a:ext>
            </a:extLst>
          </p:cNvPr>
          <p:cNvCxnSpPr/>
          <p:nvPr/>
        </p:nvCxnSpPr>
        <p:spPr>
          <a:xfrm flipV="1">
            <a:off x="7820560" y="2207153"/>
            <a:ext cx="478473" cy="648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6D59D22-A9F6-4608-B5CF-B6555F1EFE7F}"/>
              </a:ext>
            </a:extLst>
          </p:cNvPr>
          <p:cNvCxnSpPr/>
          <p:nvPr/>
        </p:nvCxnSpPr>
        <p:spPr>
          <a:xfrm flipV="1">
            <a:off x="7219072" y="2515116"/>
            <a:ext cx="868575" cy="2433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DC8520C-0415-4027-A7A5-1B2C3D85C1C7}"/>
              </a:ext>
            </a:extLst>
          </p:cNvPr>
          <p:cNvCxnSpPr>
            <a:cxnSpLocks/>
          </p:cNvCxnSpPr>
          <p:nvPr/>
        </p:nvCxnSpPr>
        <p:spPr>
          <a:xfrm flipV="1">
            <a:off x="7219072" y="2741861"/>
            <a:ext cx="711608" cy="16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63F71AA-1D3E-4B8A-AB22-FBB27346A651}"/>
              </a:ext>
            </a:extLst>
          </p:cNvPr>
          <p:cNvSpPr txBox="1"/>
          <p:nvPr/>
        </p:nvSpPr>
        <p:spPr>
          <a:xfrm>
            <a:off x="7411556" y="2524046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ym typeface="Symbol" panose="05050102010706020507" pitchFamily="18" charset="2"/>
              </a:rPr>
              <a:t>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085BFDE-EE5E-4CB2-B4E3-3616971DE1BC}"/>
              </a:ext>
            </a:extLst>
          </p:cNvPr>
          <p:cNvSpPr/>
          <p:nvPr/>
        </p:nvSpPr>
        <p:spPr>
          <a:xfrm>
            <a:off x="4203691" y="1690121"/>
            <a:ext cx="24879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MAX_DIAG_MULTIPLYER 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40B257E-F082-49AE-8B78-6704F8CA0E94}"/>
              </a:ext>
            </a:extLst>
          </p:cNvPr>
          <p:cNvSpPr/>
          <p:nvPr/>
        </p:nvSpPr>
        <p:spPr>
          <a:xfrm>
            <a:off x="6660232" y="1682634"/>
            <a:ext cx="19271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MAX_ANGLE_DIFF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3E0E87-7165-41FF-8EE1-7A7C88925E9F}"/>
              </a:ext>
            </a:extLst>
          </p:cNvPr>
          <p:cNvSpPr txBox="1"/>
          <p:nvPr/>
        </p:nvSpPr>
        <p:spPr>
          <a:xfrm>
            <a:off x="7092752" y="3173759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ym typeface="Symbol" panose="05050102010706020507" pitchFamily="18" charset="2"/>
              </a:rPr>
              <a:t> </a:t>
            </a:r>
            <a:r>
              <a:rPr lang="en-US" altLang="ko-KR" dirty="0">
                <a:sym typeface="Symbol" panose="05050102010706020507" pitchFamily="18" charset="2"/>
              </a:rPr>
              <a:t>&lt; 12</a:t>
            </a:r>
            <a:r>
              <a:rPr lang="ko-KR" altLang="en-US" dirty="0">
                <a:sym typeface="Symbol" panose="05050102010706020507" pitchFamily="18" charset="2"/>
              </a:rPr>
              <a:t>도</a:t>
            </a:r>
            <a:endParaRPr lang="ko-KR" altLang="en-US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9F988F67-3E9D-4C16-A5DF-5F724B095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03" y="4513781"/>
            <a:ext cx="1634785" cy="108985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EBC239D-148C-4CD1-81D0-6089D41C3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7215" y="4513781"/>
            <a:ext cx="1634785" cy="108985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EE807C7-2042-46B5-9A65-EC7FA97B391D}"/>
              </a:ext>
            </a:extLst>
          </p:cNvPr>
          <p:cNvSpPr txBox="1"/>
          <p:nvPr/>
        </p:nvSpPr>
        <p:spPr>
          <a:xfrm>
            <a:off x="1103575" y="4056850"/>
            <a:ext cx="273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f-ZA" altLang="ko-KR" dirty="0"/>
              <a:t>Possible Rectangle</a:t>
            </a:r>
            <a:endParaRPr lang="ko-KR" altLang="en-US" dirty="0"/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2A1DB521-D9BD-4A60-95E1-BF8EA4C97C45}"/>
              </a:ext>
            </a:extLst>
          </p:cNvPr>
          <p:cNvSpPr/>
          <p:nvPr/>
        </p:nvSpPr>
        <p:spPr>
          <a:xfrm>
            <a:off x="2428472" y="4818994"/>
            <a:ext cx="216024" cy="530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FFFFAB1C-229A-4FA4-BE50-35BEEEF76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7018" y="4738008"/>
            <a:ext cx="3150345" cy="74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78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F6DA6E5-215C-49E8-BA8A-CFE7CF744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6" name="제목 2">
            <a:extLst>
              <a:ext uri="{FF2B5EF4-FFF2-40B4-BE49-F238E27FC236}">
                <a16:creationId xmlns:a16="http://schemas.microsoft.com/office/drawing/2014/main" id="{E085942E-18AF-459E-B968-6B92EFF126CC}"/>
              </a:ext>
            </a:extLst>
          </p:cNvPr>
          <p:cNvSpPr txBox="1">
            <a:spLocks/>
          </p:cNvSpPr>
          <p:nvPr/>
        </p:nvSpPr>
        <p:spPr>
          <a:xfrm>
            <a:off x="925175" y="-1954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4.10 Object Tracking</a:t>
            </a:r>
            <a:endParaRPr lang="ko-KR" altLang="en-US" sz="2800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E734DA-028B-4097-8301-32323B1D234C}"/>
              </a:ext>
            </a:extLst>
          </p:cNvPr>
          <p:cNvSpPr txBox="1"/>
          <p:nvPr/>
        </p:nvSpPr>
        <p:spPr>
          <a:xfrm>
            <a:off x="287667" y="1044640"/>
            <a:ext cx="8568666" cy="230832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/>
              <a:t>객체추적은 움직이는 영상에서 </a:t>
            </a:r>
            <a:r>
              <a:rPr lang="en-US" altLang="ko-KR" dirty="0"/>
              <a:t>ROI(Region Of Interest)</a:t>
            </a:r>
            <a:r>
              <a:rPr lang="ko-KR" altLang="en-US" dirty="0"/>
              <a:t>를 추적하는 방법임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Mean Shift, CAM(</a:t>
            </a:r>
            <a:r>
              <a:rPr lang="af-ZA" altLang="ko-KR" dirty="0"/>
              <a:t>Continuously Adaptive Mean) SHIFT</a:t>
            </a:r>
            <a:r>
              <a:rPr lang="en-US" altLang="ko-KR" dirty="0"/>
              <a:t> </a:t>
            </a:r>
            <a:r>
              <a:rPr lang="ko-KR" altLang="en-US" dirty="0"/>
              <a:t>알고리즘 등이 있음</a:t>
            </a:r>
            <a:br>
              <a:rPr lang="en-US" altLang="ko-KR" dirty="0"/>
            </a:b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Mean Shift </a:t>
            </a:r>
            <a:r>
              <a:rPr lang="ko-KR" altLang="en-US" dirty="0"/>
              <a:t>알고리즘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    ▶ ROI</a:t>
            </a:r>
            <a:r>
              <a:rPr lang="ko-KR" altLang="en-US" dirty="0"/>
              <a:t>의 이미지 히스토그램을 구해 분포함수를 추정한다</a:t>
            </a:r>
            <a:r>
              <a:rPr lang="en-US" altLang="ko-KR" dirty="0"/>
              <a:t>.(RGB2HSV</a:t>
            </a:r>
            <a:r>
              <a:rPr lang="ko-KR" altLang="en-US" dirty="0"/>
              <a:t>를 통해 </a:t>
            </a:r>
            <a:r>
              <a:rPr lang="en-US" altLang="ko-KR" dirty="0"/>
              <a:t>H</a:t>
            </a:r>
            <a:r>
              <a:rPr lang="ko-KR" altLang="en-US" dirty="0"/>
              <a:t>의 히스토그램 생성</a:t>
            </a:r>
            <a:r>
              <a:rPr lang="en-US" altLang="ko-KR" dirty="0"/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    ▶ </a:t>
            </a:r>
            <a:r>
              <a:rPr lang="ko-KR" altLang="en-US" dirty="0"/>
              <a:t>추적하고자 하는 이미지의 히스토그램 역투영을 이용해 이미지를 이진화 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    ▶ Mean-shift </a:t>
            </a:r>
            <a:r>
              <a:rPr lang="ko-KR" altLang="en-US" dirty="0"/>
              <a:t>알고리즘을 이용해 </a:t>
            </a:r>
            <a:r>
              <a:rPr lang="en-US" altLang="ko-KR" dirty="0"/>
              <a:t>1</a:t>
            </a:r>
            <a:r>
              <a:rPr lang="ko-KR" altLang="en-US" dirty="0"/>
              <a:t>에 가까운 픽셀이 모여 있는 곳으로 이동함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    ▶ </a:t>
            </a:r>
            <a:r>
              <a:rPr lang="ko-KR" altLang="en-US" dirty="0"/>
              <a:t>색상 외에도 다른 특징의 빈도를 이용 가능함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F4BC12-62FA-42BD-888C-23869FD71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809892"/>
            <a:ext cx="2024434" cy="20244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85D96B3-D2DE-41B5-BE3C-11C6FD04F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00" y="3809892"/>
            <a:ext cx="2063241" cy="20244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551306E-CAE3-4EA4-809B-752C7948ED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875" y="3881269"/>
            <a:ext cx="2649999" cy="195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1263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F6DA6E5-215C-49E8-BA8A-CFE7CF744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6" name="제목 2">
            <a:extLst>
              <a:ext uri="{FF2B5EF4-FFF2-40B4-BE49-F238E27FC236}">
                <a16:creationId xmlns:a16="http://schemas.microsoft.com/office/drawing/2014/main" id="{E085942E-18AF-459E-B968-6B92EFF126CC}"/>
              </a:ext>
            </a:extLst>
          </p:cNvPr>
          <p:cNvSpPr txBox="1">
            <a:spLocks/>
          </p:cNvSpPr>
          <p:nvPr/>
        </p:nvSpPr>
        <p:spPr>
          <a:xfrm>
            <a:off x="925175" y="-1954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4.10 Object Tracking</a:t>
            </a:r>
            <a:endParaRPr lang="ko-KR" altLang="en-US" sz="2800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E734DA-028B-4097-8301-32323B1D234C}"/>
              </a:ext>
            </a:extLst>
          </p:cNvPr>
          <p:cNvSpPr txBox="1"/>
          <p:nvPr/>
        </p:nvSpPr>
        <p:spPr>
          <a:xfrm>
            <a:off x="287667" y="1150234"/>
            <a:ext cx="8568666" cy="147117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/>
              <a:t>Mean</a:t>
            </a:r>
            <a:r>
              <a:rPr lang="ko-KR" altLang="en-US" dirty="0"/>
              <a:t> </a:t>
            </a:r>
            <a:r>
              <a:rPr lang="en-US" altLang="ko-KR" dirty="0"/>
              <a:t>Shift</a:t>
            </a:r>
            <a:r>
              <a:rPr lang="ko-KR" altLang="en-US" dirty="0"/>
              <a:t> 알고리즘은 아래 그림에서 녹색 원 안에 있는 점들의 무게중심을 구해 노란색 원으로 이동하는 원리로 점이 가장 밀집한 곳으로 이동함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이 알고리즘을 이용해 </a:t>
            </a:r>
            <a:r>
              <a:rPr lang="ko-KR" altLang="en-US" dirty="0" err="1"/>
              <a:t>이진화된</a:t>
            </a:r>
            <a:r>
              <a:rPr lang="ko-KR" altLang="en-US" dirty="0"/>
              <a:t> 이미지에서 </a:t>
            </a:r>
            <a:r>
              <a:rPr lang="ko-KR" altLang="en-US" dirty="0">
                <a:solidFill>
                  <a:srgbClr val="FF0000"/>
                </a:solidFill>
              </a:rPr>
              <a:t>하얀색이 밀집된 곳으로 이동하면 객체를 추적할 수 있음</a:t>
            </a:r>
            <a:endParaRPr lang="en-US" altLang="ko-KR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ko-KR" altLang="en-US" dirty="0"/>
              <a:t>단점으로 객체가 멀어지거나 가까워지는 경우</a:t>
            </a:r>
            <a:r>
              <a:rPr lang="en-US" altLang="ko-KR" dirty="0"/>
              <a:t>, </a:t>
            </a:r>
            <a:r>
              <a:rPr lang="ko-KR" altLang="en-US" dirty="0"/>
              <a:t>윈도우의 크기가 고정되어 있어 검출이 정확하지 않음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이러한 단점을 보완하기 위해 </a:t>
            </a:r>
            <a:r>
              <a:rPr lang="en-US" altLang="ko-KR" dirty="0"/>
              <a:t>CAM SHIFT </a:t>
            </a:r>
            <a:r>
              <a:rPr lang="ko-KR" altLang="en-US" dirty="0"/>
              <a:t>알고리즘이 개발됨</a:t>
            </a:r>
            <a:endParaRPr lang="en-US" altLang="ko-KR" dirty="0"/>
          </a:p>
        </p:txBody>
      </p:sp>
      <p:pic>
        <p:nvPicPr>
          <p:cNvPr id="1026" name="Picture 2" descr="mean shift algorithmì ëí ì´ë¯¸ì§ ê²ìê²°ê³¼">
            <a:extLst>
              <a:ext uri="{FF2B5EF4-FFF2-40B4-BE49-F238E27FC236}">
                <a16:creationId xmlns:a16="http://schemas.microsoft.com/office/drawing/2014/main" id="{4145500D-DE76-42E9-B8F6-3F738CDA1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50" y="3462786"/>
            <a:ext cx="3695700" cy="23526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696126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F6DA6E5-215C-49E8-BA8A-CFE7CF744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0" name="제목 2">
            <a:extLst>
              <a:ext uri="{FF2B5EF4-FFF2-40B4-BE49-F238E27FC236}">
                <a16:creationId xmlns:a16="http://schemas.microsoft.com/office/drawing/2014/main" id="{6F029BA3-9EBD-42CE-A273-D147A8CCA156}"/>
              </a:ext>
            </a:extLst>
          </p:cNvPr>
          <p:cNvSpPr txBox="1">
            <a:spLocks/>
          </p:cNvSpPr>
          <p:nvPr/>
        </p:nvSpPr>
        <p:spPr>
          <a:xfrm>
            <a:off x="925175" y="-1954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4.10 Object Tracking</a:t>
            </a:r>
            <a:endParaRPr lang="ko-KR" altLang="en-US" sz="2800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A9B256-B038-47DC-BD8D-8BA46F62850D}"/>
              </a:ext>
            </a:extLst>
          </p:cNvPr>
          <p:cNvSpPr txBox="1"/>
          <p:nvPr/>
        </p:nvSpPr>
        <p:spPr>
          <a:xfrm>
            <a:off x="287666" y="1249710"/>
            <a:ext cx="8568666" cy="92948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/>
              <a:t>비디오에서 움직이는 물체를 찾아내서 구분하고자 한다면 고정된 배경과 움직이는 전경을 구분하는 것임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고정된 배경은 과거</a:t>
            </a:r>
            <a:r>
              <a:rPr lang="en-US" altLang="ko-KR" dirty="0"/>
              <a:t>, n</a:t>
            </a:r>
            <a:r>
              <a:rPr lang="ko-KR" altLang="en-US" dirty="0"/>
              <a:t>개의 이미지에서 각 픽셀 위치에서 평균</a:t>
            </a:r>
            <a:r>
              <a:rPr lang="en-US" altLang="ko-KR" dirty="0"/>
              <a:t>, </a:t>
            </a:r>
            <a:r>
              <a:rPr lang="ko-KR" altLang="en-US" dirty="0"/>
              <a:t>혹은 중앙값을 구하는 것임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배경 이미지가 구해지면 현재 영상과 배경 차이를 구해 </a:t>
            </a:r>
            <a:r>
              <a:rPr lang="ko-KR" altLang="en-US" dirty="0" err="1"/>
              <a:t>특정값</a:t>
            </a:r>
            <a:r>
              <a:rPr lang="ko-KR" altLang="en-US" dirty="0"/>
              <a:t> 이상이면 움직이는 객체를 찾을 수 있음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537898-968D-4F46-B047-15343FAD8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019257"/>
            <a:ext cx="6833393" cy="289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813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F6DA6E5-215C-49E8-BA8A-CFE7CF744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6" name="제목 2">
            <a:extLst>
              <a:ext uri="{FF2B5EF4-FFF2-40B4-BE49-F238E27FC236}">
                <a16:creationId xmlns:a16="http://schemas.microsoft.com/office/drawing/2014/main" id="{E085942E-18AF-459E-B968-6B92EFF126CC}"/>
              </a:ext>
            </a:extLst>
          </p:cNvPr>
          <p:cNvSpPr txBox="1">
            <a:spLocks/>
          </p:cNvSpPr>
          <p:nvPr/>
        </p:nvSpPr>
        <p:spPr>
          <a:xfrm>
            <a:off x="925175" y="-1954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4.10 Object Tracking</a:t>
            </a:r>
            <a:endParaRPr lang="ko-KR" altLang="en-US" sz="2800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020459-2D49-44C6-864C-9DF5A626FA9B}"/>
              </a:ext>
            </a:extLst>
          </p:cNvPr>
          <p:cNvSpPr txBox="1"/>
          <p:nvPr/>
        </p:nvSpPr>
        <p:spPr>
          <a:xfrm>
            <a:off x="287667" y="1150234"/>
            <a:ext cx="8568666" cy="33855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/>
              <a:t>CV2</a:t>
            </a:r>
            <a:r>
              <a:rPr lang="ko-KR" altLang="en-US" dirty="0"/>
              <a:t>에서는 성능이 뛰어난 다양한 알고리즘을 </a:t>
            </a:r>
            <a:r>
              <a:rPr lang="en-US" altLang="ko-KR" dirty="0"/>
              <a:t>API</a:t>
            </a:r>
            <a:r>
              <a:rPr lang="ko-KR" altLang="en-US" dirty="0"/>
              <a:t>로 제공하고 있음</a:t>
            </a:r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BCC11D-3A93-4637-8B11-EA1B2B0A2D54}"/>
              </a:ext>
            </a:extLst>
          </p:cNvPr>
          <p:cNvSpPr/>
          <p:nvPr/>
        </p:nvSpPr>
        <p:spPr>
          <a:xfrm>
            <a:off x="3359899" y="5304062"/>
            <a:ext cx="2902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VideoTrackingAPI</a:t>
            </a:r>
            <a:r>
              <a:rPr lang="ko-KR" altLang="en-US" dirty="0">
                <a:solidFill>
                  <a:srgbClr val="FF0000"/>
                </a:solidFill>
              </a:rPr>
              <a:t>.py</a:t>
            </a:r>
          </a:p>
        </p:txBody>
      </p:sp>
      <p:sp>
        <p:nvSpPr>
          <p:cNvPr id="5" name="직사각형 4">
            <a:hlinkClick r:id="rId3"/>
            <a:extLst>
              <a:ext uri="{FF2B5EF4-FFF2-40B4-BE49-F238E27FC236}">
                <a16:creationId xmlns:a16="http://schemas.microsoft.com/office/drawing/2014/main" id="{F2F3D127-3057-4716-840A-2454B5DDBCBC}"/>
              </a:ext>
            </a:extLst>
          </p:cNvPr>
          <p:cNvSpPr/>
          <p:nvPr/>
        </p:nvSpPr>
        <p:spPr>
          <a:xfrm>
            <a:off x="827584" y="5729747"/>
            <a:ext cx="77033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https://drive.google.com/open?id=1qEDgC7Dczl_cm3DHNwnMRsvdTjIqv6xo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668773-B65E-4C5A-A2C5-BACAF90B5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1971778"/>
            <a:ext cx="4162028" cy="234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978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F6DA6E5-215C-49E8-BA8A-CFE7CF744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6" name="제목 2">
            <a:extLst>
              <a:ext uri="{FF2B5EF4-FFF2-40B4-BE49-F238E27FC236}">
                <a16:creationId xmlns:a16="http://schemas.microsoft.com/office/drawing/2014/main" id="{E085942E-18AF-459E-B968-6B92EFF126CC}"/>
              </a:ext>
            </a:extLst>
          </p:cNvPr>
          <p:cNvSpPr txBox="1">
            <a:spLocks/>
          </p:cNvSpPr>
          <p:nvPr/>
        </p:nvSpPr>
        <p:spPr>
          <a:xfrm>
            <a:off x="925175" y="-1954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4.10 Object Tracking</a:t>
            </a:r>
            <a:endParaRPr lang="ko-KR" altLang="en-US" sz="2800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6AB309-B0B7-4DC4-A083-C24A5D277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628" y="2964253"/>
            <a:ext cx="6696744" cy="29850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CE2810-79A9-491B-B991-6085331054BD}"/>
              </a:ext>
            </a:extLst>
          </p:cNvPr>
          <p:cNvSpPr txBox="1"/>
          <p:nvPr/>
        </p:nvSpPr>
        <p:spPr>
          <a:xfrm>
            <a:off x="287667" y="1150234"/>
            <a:ext cx="8568666" cy="166814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/>
              <a:t>R-CNN</a:t>
            </a:r>
            <a:r>
              <a:rPr lang="ko-KR" altLang="en-US" dirty="0"/>
              <a:t>과 같은 </a:t>
            </a:r>
            <a:r>
              <a:rPr lang="en-US" altLang="ko-KR" dirty="0"/>
              <a:t>detection system</a:t>
            </a:r>
            <a:r>
              <a:rPr lang="ko-KR" altLang="en-US" dirty="0"/>
              <a:t>들은 복잡한 처리과정으로 인해 이러한 </a:t>
            </a:r>
            <a:r>
              <a:rPr lang="en-US" altLang="ko-KR" dirty="0"/>
              <a:t>Human visual system</a:t>
            </a:r>
            <a:r>
              <a:rPr lang="ko-KR" altLang="en-US" dirty="0"/>
              <a:t>을 모방하기에는 부족한 부분들을 보임</a:t>
            </a:r>
            <a:r>
              <a:rPr lang="en-US" altLang="ko-KR" dirty="0"/>
              <a:t>(</a:t>
            </a:r>
            <a:r>
              <a:rPr lang="ko-KR" altLang="en-US" dirty="0"/>
              <a:t>느린 속도</a:t>
            </a:r>
            <a:r>
              <a:rPr lang="en-US" altLang="ko-KR" dirty="0"/>
              <a:t>, </a:t>
            </a:r>
            <a:r>
              <a:rPr lang="ko-KR" altLang="en-US" dirty="0"/>
              <a:t>최적화의 어려움</a:t>
            </a:r>
            <a:r>
              <a:rPr lang="en-US" altLang="ko-KR" dirty="0"/>
              <a:t>)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YOLO</a:t>
            </a:r>
            <a:r>
              <a:rPr lang="af-ZA" altLang="ko-KR" dirty="0"/>
              <a:t>(You Only Look Once)</a:t>
            </a:r>
            <a:r>
              <a:rPr lang="ko-KR" altLang="en-US" dirty="0"/>
              <a:t>는 이미지 내의 </a:t>
            </a:r>
            <a:r>
              <a:rPr lang="af-ZA" altLang="ko-KR" dirty="0"/>
              <a:t>bounding box</a:t>
            </a:r>
            <a:r>
              <a:rPr lang="ko-KR" altLang="en-US" dirty="0"/>
              <a:t>와 </a:t>
            </a:r>
            <a:r>
              <a:rPr lang="af-ZA" altLang="ko-KR" dirty="0"/>
              <a:t>class </a:t>
            </a:r>
            <a:r>
              <a:rPr lang="ko-KR" altLang="en-US" dirty="0"/>
              <a:t>확률을 </a:t>
            </a:r>
            <a:r>
              <a:rPr lang="af-ZA" altLang="ko-KR" dirty="0"/>
              <a:t>single regression</a:t>
            </a:r>
            <a:r>
              <a:rPr lang="ko-KR" altLang="en-US" dirty="0" err="1"/>
              <a:t>으로</a:t>
            </a:r>
            <a:r>
              <a:rPr lang="ko-KR" altLang="en-US" dirty="0"/>
              <a:t> 간주하여</a:t>
            </a:r>
            <a:r>
              <a:rPr lang="en-US" altLang="ko-KR" dirty="0"/>
              <a:t>, </a:t>
            </a:r>
            <a:r>
              <a:rPr lang="ko-KR" altLang="en-US" dirty="0"/>
              <a:t>이미지를 한 번 보는 것으로 </a:t>
            </a:r>
            <a:r>
              <a:rPr lang="af-ZA" altLang="ko-KR" dirty="0"/>
              <a:t>object</a:t>
            </a:r>
            <a:r>
              <a:rPr lang="ko-KR" altLang="en-US" dirty="0"/>
              <a:t>의 종류와 위치를 추측하는 아이디어임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 err="1"/>
              <a:t>mAP</a:t>
            </a:r>
            <a:r>
              <a:rPr lang="en-US" altLang="ko-KR" dirty="0"/>
              <a:t>: mean Average Precision, FPS:</a:t>
            </a:r>
            <a:r>
              <a:rPr lang="ko-KR" altLang="en-US" dirty="0"/>
              <a:t> </a:t>
            </a:r>
            <a:r>
              <a:rPr lang="en-US" altLang="ko-KR" dirty="0"/>
              <a:t>Frame</a:t>
            </a:r>
            <a:r>
              <a:rPr lang="ko-KR" altLang="en-US" dirty="0"/>
              <a:t> </a:t>
            </a:r>
            <a:r>
              <a:rPr lang="en-US" altLang="ko-KR" dirty="0"/>
              <a:t>Per</a:t>
            </a:r>
            <a:r>
              <a:rPr lang="ko-KR" altLang="en-US" dirty="0"/>
              <a:t> </a:t>
            </a:r>
            <a:r>
              <a:rPr lang="en-US" altLang="ko-KR" dirty="0"/>
              <a:t>Second</a:t>
            </a:r>
            <a:r>
              <a:rPr lang="ko-KR" altLang="en-US" dirty="0"/>
              <a:t> 상으로 볼 때</a:t>
            </a:r>
            <a:r>
              <a:rPr lang="en-US" altLang="ko-KR" dirty="0"/>
              <a:t>, YOLOv2</a:t>
            </a:r>
            <a:r>
              <a:rPr lang="ko-KR" altLang="en-US" dirty="0"/>
              <a:t>가 </a:t>
            </a:r>
            <a:br>
              <a:rPr lang="en-US" altLang="ko-KR" dirty="0"/>
            </a:br>
            <a:r>
              <a:rPr lang="ko-KR" altLang="en-US" dirty="0"/>
              <a:t>가장 뛰어난 알고리즘임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873540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F6DA6E5-215C-49E8-BA8A-CFE7CF744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6" name="제목 2">
            <a:extLst>
              <a:ext uri="{FF2B5EF4-FFF2-40B4-BE49-F238E27FC236}">
                <a16:creationId xmlns:a16="http://schemas.microsoft.com/office/drawing/2014/main" id="{E085942E-18AF-459E-B968-6B92EFF126CC}"/>
              </a:ext>
            </a:extLst>
          </p:cNvPr>
          <p:cNvSpPr txBox="1">
            <a:spLocks/>
          </p:cNvSpPr>
          <p:nvPr/>
        </p:nvSpPr>
        <p:spPr>
          <a:xfrm>
            <a:off x="925175" y="-1954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4.10 Object Tracking</a:t>
            </a:r>
            <a:endParaRPr lang="ko-KR" altLang="en-US" sz="2800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5E9A1D-BA86-49E6-AC01-C7EFD622A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12" y="3645025"/>
            <a:ext cx="7956376" cy="209228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4D2F966-60C9-43A2-B9A2-E749B855D634}"/>
              </a:ext>
            </a:extLst>
          </p:cNvPr>
          <p:cNvSpPr txBox="1"/>
          <p:nvPr/>
        </p:nvSpPr>
        <p:spPr>
          <a:xfrm>
            <a:off x="287667" y="1150234"/>
            <a:ext cx="8568666" cy="176663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/>
              <a:t>YOLO</a:t>
            </a:r>
            <a:r>
              <a:rPr lang="ko-KR" altLang="en-US" dirty="0"/>
              <a:t>는 이미지를 </a:t>
            </a:r>
            <a:r>
              <a:rPr lang="en-US" altLang="ko-KR" dirty="0"/>
              <a:t>CNN </a:t>
            </a:r>
            <a:r>
              <a:rPr lang="ko-KR" altLang="en-US" dirty="0"/>
              <a:t>망을 통해 특징을 추출하고 이를 </a:t>
            </a:r>
            <a:r>
              <a:rPr lang="en-US" altLang="ko-KR" dirty="0"/>
              <a:t>Prediction Tensor</a:t>
            </a:r>
            <a:r>
              <a:rPr lang="ko-KR" altLang="en-US" dirty="0"/>
              <a:t>로 변환함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Prediction Tensor</a:t>
            </a:r>
            <a:r>
              <a:rPr lang="ko-KR" altLang="en-US" dirty="0"/>
              <a:t>는 </a:t>
            </a:r>
            <a:r>
              <a:rPr lang="en-US" altLang="ko-KR" dirty="0"/>
              <a:t>7*7 </a:t>
            </a:r>
            <a:r>
              <a:rPr lang="ko-KR" altLang="en-US" dirty="0"/>
              <a:t>이미지이고 한 장 당 </a:t>
            </a:r>
            <a:r>
              <a:rPr lang="en-US" altLang="ko-KR" dirty="0"/>
              <a:t>30</a:t>
            </a:r>
            <a:r>
              <a:rPr lang="ko-KR" altLang="en-US" dirty="0"/>
              <a:t>개의 정보를 가지고 있음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30</a:t>
            </a:r>
            <a:r>
              <a:rPr lang="ko-KR" altLang="en-US" dirty="0"/>
              <a:t>개는 </a:t>
            </a:r>
            <a:r>
              <a:rPr lang="en-US" altLang="ko-KR" dirty="0"/>
              <a:t>5(x, y, w, h, confidence score) * B + C </a:t>
            </a:r>
            <a:r>
              <a:rPr lang="ko-KR" altLang="en-US" dirty="0"/>
              <a:t>로 </a:t>
            </a:r>
            <a:r>
              <a:rPr lang="en-US" altLang="ko-KR" dirty="0"/>
              <a:t>B = 2, C = 20</a:t>
            </a:r>
            <a:r>
              <a:rPr lang="ko-KR" altLang="en-US" dirty="0"/>
              <a:t>임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x, y</a:t>
            </a:r>
            <a:r>
              <a:rPr lang="ko-KR" altLang="en-US" dirty="0"/>
              <a:t>는 </a:t>
            </a:r>
            <a:r>
              <a:rPr lang="ko-KR" altLang="en-US" dirty="0" err="1"/>
              <a:t>바운딩</a:t>
            </a:r>
            <a:r>
              <a:rPr lang="ko-KR" altLang="en-US" dirty="0"/>
              <a:t> 박스 중심 위치이고</a:t>
            </a:r>
            <a:r>
              <a:rPr lang="en-US" altLang="ko-KR" dirty="0"/>
              <a:t>, w, h</a:t>
            </a:r>
            <a:r>
              <a:rPr lang="ko-KR" altLang="en-US" dirty="0"/>
              <a:t>는 </a:t>
            </a:r>
            <a:r>
              <a:rPr lang="ko-KR" altLang="en-US" dirty="0" err="1"/>
              <a:t>바운딩</a:t>
            </a:r>
            <a:r>
              <a:rPr lang="ko-KR" altLang="en-US" dirty="0"/>
              <a:t> 박스 </a:t>
            </a:r>
            <a:r>
              <a:rPr lang="en-US" altLang="ko-KR" dirty="0"/>
              <a:t>width, height, confidence</a:t>
            </a:r>
            <a:r>
              <a:rPr lang="ko-KR" altLang="en-US" dirty="0"/>
              <a:t> </a:t>
            </a:r>
            <a:r>
              <a:rPr lang="en-US" altLang="ko-KR" dirty="0"/>
              <a:t>score</a:t>
            </a:r>
            <a:r>
              <a:rPr lang="ko-KR" altLang="en-US" dirty="0"/>
              <a:t>는 해당 </a:t>
            </a:r>
            <a:r>
              <a:rPr lang="ko-KR" altLang="en-US" dirty="0" err="1"/>
              <a:t>바운딩</a:t>
            </a:r>
            <a:r>
              <a:rPr lang="ko-KR" altLang="en-US" dirty="0"/>
              <a:t> 박스에 물체가 있을 확률임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x, y, w, h</a:t>
            </a:r>
            <a:r>
              <a:rPr lang="ko-KR" altLang="en-US" dirty="0"/>
              <a:t>는 각 셀에서 </a:t>
            </a:r>
            <a:r>
              <a:rPr lang="en-US" altLang="ko-KR" dirty="0"/>
              <a:t>2</a:t>
            </a:r>
            <a:r>
              <a:rPr lang="ko-KR" altLang="en-US" dirty="0"/>
              <a:t>개를 랜덤 결정하고 위치를 학습에 의해 조정함</a:t>
            </a:r>
            <a:r>
              <a:rPr lang="en-US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309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F6DA6E5-215C-49E8-BA8A-CFE7CF744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6" name="제목 2">
            <a:extLst>
              <a:ext uri="{FF2B5EF4-FFF2-40B4-BE49-F238E27FC236}">
                <a16:creationId xmlns:a16="http://schemas.microsoft.com/office/drawing/2014/main" id="{E085942E-18AF-459E-B968-6B92EFF126CC}"/>
              </a:ext>
            </a:extLst>
          </p:cNvPr>
          <p:cNvSpPr txBox="1">
            <a:spLocks/>
          </p:cNvSpPr>
          <p:nvPr/>
        </p:nvSpPr>
        <p:spPr>
          <a:xfrm>
            <a:off x="925175" y="-1954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4.2 Transfer Learning</a:t>
            </a:r>
            <a:endParaRPr lang="ko-KR" altLang="en-US" sz="2800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E72A2A-F41D-44E2-9BFF-0C4D064A04C2}"/>
              </a:ext>
            </a:extLst>
          </p:cNvPr>
          <p:cNvSpPr txBox="1"/>
          <p:nvPr/>
        </p:nvSpPr>
        <p:spPr>
          <a:xfrm>
            <a:off x="287667" y="1092602"/>
            <a:ext cx="8568666" cy="117570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/>
              <a:t>CNN </a:t>
            </a:r>
            <a:r>
              <a:rPr lang="ko-KR" altLang="en-US" dirty="0"/>
              <a:t>망은</a:t>
            </a:r>
            <a:r>
              <a:rPr lang="en-US" altLang="ko-KR" dirty="0"/>
              <a:t> Input, Convolution, FC(Fully</a:t>
            </a:r>
            <a:r>
              <a:rPr lang="ko-KR" altLang="en-US" dirty="0"/>
              <a:t> </a:t>
            </a:r>
            <a:r>
              <a:rPr lang="en-US" altLang="ko-KR" dirty="0"/>
              <a:t>Connected)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  <a:r>
              <a:rPr lang="ko-KR" altLang="en-US" dirty="0"/>
              <a:t>로 구분됨</a:t>
            </a:r>
            <a:r>
              <a:rPr lang="en-US" altLang="ko-KR" dirty="0"/>
              <a:t> 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전이학습은 아래 망에서 입력과 </a:t>
            </a:r>
            <a:r>
              <a:rPr lang="en-US" altLang="ko-KR" dirty="0"/>
              <a:t>Convolution Layer</a:t>
            </a:r>
            <a:r>
              <a:rPr lang="ko-KR" altLang="en-US" dirty="0"/>
              <a:t>를 재사용하고 </a:t>
            </a:r>
            <a:r>
              <a:rPr lang="en-US" altLang="ko-KR" dirty="0"/>
              <a:t>FC Layer</a:t>
            </a:r>
            <a:r>
              <a:rPr lang="ko-KR" altLang="en-US" dirty="0"/>
              <a:t>는 새로 구성하는 </a:t>
            </a:r>
            <a:br>
              <a:rPr lang="en-US" altLang="ko-KR" dirty="0"/>
            </a:br>
            <a:r>
              <a:rPr lang="ko-KR" altLang="en-US" dirty="0"/>
              <a:t>아이디어다</a:t>
            </a:r>
            <a:r>
              <a:rPr lang="en-US" altLang="ko-KR" dirty="0"/>
              <a:t>. </a:t>
            </a:r>
            <a:r>
              <a:rPr lang="ko-KR" altLang="en-US" dirty="0"/>
              <a:t>이렇게 하면 </a:t>
            </a:r>
            <a:r>
              <a:rPr lang="en-US" altLang="ko-KR" dirty="0"/>
              <a:t>Convolution Layer </a:t>
            </a:r>
            <a:r>
              <a:rPr lang="ko-KR" altLang="en-US" dirty="0"/>
              <a:t>학습에 필요한 리소스를 절약할 수 있음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아래 그림처럼 가중치의 일부만 고정하고 일부는 미세조정</a:t>
            </a:r>
            <a:r>
              <a:rPr lang="en-US" altLang="ko-KR" dirty="0"/>
              <a:t>(fine-tuning)</a:t>
            </a:r>
            <a:r>
              <a:rPr lang="ko-KR" altLang="en-US" dirty="0"/>
              <a:t>할 수 있음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313A8A-38FB-4A18-8FB8-A89BE4019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136" y="2285478"/>
            <a:ext cx="4799112" cy="381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4777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F6DA6E5-215C-49E8-BA8A-CFE7CF744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6" name="제목 2">
            <a:extLst>
              <a:ext uri="{FF2B5EF4-FFF2-40B4-BE49-F238E27FC236}">
                <a16:creationId xmlns:a16="http://schemas.microsoft.com/office/drawing/2014/main" id="{E085942E-18AF-459E-B968-6B92EFF126CC}"/>
              </a:ext>
            </a:extLst>
          </p:cNvPr>
          <p:cNvSpPr txBox="1">
            <a:spLocks/>
          </p:cNvSpPr>
          <p:nvPr/>
        </p:nvSpPr>
        <p:spPr>
          <a:xfrm>
            <a:off x="925175" y="-1954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4.10 Object Tracking</a:t>
            </a:r>
            <a:endParaRPr lang="ko-KR" altLang="en-US" sz="2800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D2F966-60C9-43A2-B9A2-E749B855D634}"/>
              </a:ext>
            </a:extLst>
          </p:cNvPr>
          <p:cNvSpPr txBox="1"/>
          <p:nvPr/>
        </p:nvSpPr>
        <p:spPr>
          <a:xfrm>
            <a:off x="287667" y="1150234"/>
            <a:ext cx="8568666" cy="58477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/>
              <a:t>이 경우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7*7*2 = 98</a:t>
            </a:r>
            <a:r>
              <a:rPr lang="ko-KR" altLang="en-US" dirty="0"/>
              <a:t>개의 </a:t>
            </a:r>
            <a:r>
              <a:rPr lang="en-US" altLang="ko-KR" dirty="0"/>
              <a:t>(x, y, w, h)</a:t>
            </a:r>
            <a:r>
              <a:rPr lang="ko-KR" altLang="en-US" dirty="0"/>
              <a:t> </a:t>
            </a:r>
            <a:r>
              <a:rPr lang="ko-KR" altLang="en-US" dirty="0" err="1"/>
              <a:t>바운딩</a:t>
            </a:r>
            <a:r>
              <a:rPr lang="ko-KR" altLang="en-US" dirty="0"/>
              <a:t> 박스가 나오고 각 박스에 객체가 존재할 확률과 객체의 </a:t>
            </a:r>
            <a:r>
              <a:rPr lang="en-US" altLang="ko-KR" dirty="0"/>
              <a:t>Class </a:t>
            </a:r>
            <a:r>
              <a:rPr lang="ko-KR" altLang="en-US" dirty="0"/>
              <a:t>확률이 </a:t>
            </a:r>
            <a:r>
              <a:rPr lang="ko-KR" altLang="en-US" dirty="0" err="1"/>
              <a:t>리턴됨</a:t>
            </a:r>
            <a:r>
              <a:rPr lang="en-US" altLang="ko-KR" dirty="0"/>
              <a:t>. </a:t>
            </a:r>
            <a:r>
              <a:rPr lang="ko-KR" altLang="en-US" dirty="0"/>
              <a:t>미세 조정을 통해 </a:t>
            </a:r>
            <a:r>
              <a:rPr lang="en-US" altLang="ko-KR" dirty="0"/>
              <a:t>(x, y, w, h)</a:t>
            </a:r>
            <a:r>
              <a:rPr lang="ko-KR" altLang="en-US" dirty="0"/>
              <a:t> 를 결정함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0098AC-F0EC-44EF-9D71-5E2B77798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866" y="2708920"/>
            <a:ext cx="5452268" cy="350561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5D10880-24F4-42E3-BA20-70AF2AFC8DB6}"/>
              </a:ext>
            </a:extLst>
          </p:cNvPr>
          <p:cNvSpPr/>
          <p:nvPr/>
        </p:nvSpPr>
        <p:spPr>
          <a:xfrm>
            <a:off x="539552" y="2062845"/>
            <a:ext cx="83167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f-ZA" altLang="ko-KR" sz="1600" dirty="0">
                <a:hlinkClick r:id="rId4"/>
              </a:rPr>
              <a:t>https://docs.google.com/presentation/d/1aeRvtKG21KHdD5lg6Hgyhx5rPq_ZOsGjG5rJ1HP7BbA/pub?start=false&amp;loop=false&amp;delayms=3000&amp;slide=id.g137784ab86_4_1738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130503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F6DA6E5-215C-49E8-BA8A-CFE7CF744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6" name="제목 2">
            <a:extLst>
              <a:ext uri="{FF2B5EF4-FFF2-40B4-BE49-F238E27FC236}">
                <a16:creationId xmlns:a16="http://schemas.microsoft.com/office/drawing/2014/main" id="{E085942E-18AF-459E-B968-6B92EFF126CC}"/>
              </a:ext>
            </a:extLst>
          </p:cNvPr>
          <p:cNvSpPr txBox="1">
            <a:spLocks/>
          </p:cNvSpPr>
          <p:nvPr/>
        </p:nvSpPr>
        <p:spPr>
          <a:xfrm>
            <a:off x="925175" y="-1954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4.10 Object Tracking</a:t>
            </a:r>
            <a:endParaRPr lang="ko-KR" altLang="en-US" sz="2800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020459-2D49-44C6-864C-9DF5A626FA9B}"/>
              </a:ext>
            </a:extLst>
          </p:cNvPr>
          <p:cNvSpPr txBox="1"/>
          <p:nvPr/>
        </p:nvSpPr>
        <p:spPr>
          <a:xfrm>
            <a:off x="287667" y="1150234"/>
            <a:ext cx="8568666" cy="158197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/>
              <a:t>YOLO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는 다수의 객체를 </a:t>
            </a:r>
            <a:r>
              <a:rPr lang="en-US" altLang="ko-KR" dirty="0"/>
              <a:t>Detect</a:t>
            </a:r>
            <a:r>
              <a:rPr lang="ko-KR" altLang="en-US" dirty="0"/>
              <a:t>할 수 있는 </a:t>
            </a:r>
            <a:r>
              <a:rPr lang="en-US" altLang="ko-KR" dirty="0"/>
              <a:t>API</a:t>
            </a:r>
            <a:r>
              <a:rPr lang="ko-KR" altLang="en-US" dirty="0"/>
              <a:t>임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필요 라이브러리</a:t>
            </a:r>
            <a:r>
              <a:rPr lang="en-US" altLang="ko-KR" dirty="0"/>
              <a:t>: </a:t>
            </a:r>
            <a:r>
              <a:rPr lang="en-US" altLang="ko-KR" dirty="0" err="1"/>
              <a:t>scipy</a:t>
            </a:r>
            <a:r>
              <a:rPr lang="en-US" altLang="ko-KR" dirty="0"/>
              <a:t>, </a:t>
            </a:r>
            <a:r>
              <a:rPr lang="en-US" altLang="ko-KR" dirty="0" err="1"/>
              <a:t>opencv</a:t>
            </a:r>
            <a:r>
              <a:rPr lang="en-US" altLang="ko-KR" dirty="0"/>
              <a:t>-python, pillow, h5py, </a:t>
            </a:r>
            <a:r>
              <a:rPr lang="en-US" altLang="ko-KR" dirty="0" err="1"/>
              <a:t>keras</a:t>
            </a:r>
            <a:r>
              <a:rPr lang="en-US" altLang="ko-KR" dirty="0"/>
              <a:t> </a:t>
            </a:r>
            <a:r>
              <a:rPr lang="ko-KR" altLang="en-US" dirty="0"/>
              <a:t>설치가 필요하다</a:t>
            </a:r>
            <a:r>
              <a:rPr lang="en-US" altLang="ko-KR" dirty="0"/>
              <a:t>.</a:t>
            </a:r>
          </a:p>
          <a:p>
            <a:pPr>
              <a:lnSpc>
                <a:spcPct val="100000"/>
              </a:lnSpc>
            </a:pPr>
            <a:r>
              <a:rPr lang="en-US" altLang="ko-KR" sz="1400" dirty="0"/>
              <a:t>pip install </a:t>
            </a:r>
            <a:r>
              <a:rPr lang="en-US" altLang="ko-KR" sz="1400" u="sng" dirty="0">
                <a:hlinkClick r:id="rId3"/>
              </a:rPr>
              <a:t>https://github.com/OlafenwaMoses/ImageAI/releases/download/2.0.2/imageai-2.0.2-py3-none-any.whl</a:t>
            </a:r>
            <a:endParaRPr lang="en-US" altLang="ko-KR" sz="1400" u="sng" dirty="0"/>
          </a:p>
          <a:p>
            <a:pPr>
              <a:lnSpc>
                <a:spcPct val="100000"/>
              </a:lnSpc>
            </a:pPr>
            <a:r>
              <a:rPr lang="en-US" altLang="ko-KR" sz="1400" u="sng" dirty="0">
                <a:hlinkClick r:id="rId4"/>
              </a:rPr>
              <a:t>https://github.com/OlafenwaMoses/ImageAI/releases/download/1.0/resnet50_coco_best_v2.0.1.h5</a:t>
            </a:r>
            <a:endParaRPr lang="en-US" altLang="ko-KR" sz="1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BCC11D-3A93-4637-8B11-EA1B2B0A2D54}"/>
              </a:ext>
            </a:extLst>
          </p:cNvPr>
          <p:cNvSpPr/>
          <p:nvPr/>
        </p:nvSpPr>
        <p:spPr>
          <a:xfrm>
            <a:off x="2483768" y="5281032"/>
            <a:ext cx="34723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YOLOVideoObjectDetection</a:t>
            </a:r>
            <a:r>
              <a:rPr lang="ko-KR" altLang="en-US" dirty="0">
                <a:solidFill>
                  <a:srgbClr val="FF0000"/>
                </a:solidFill>
              </a:rPr>
              <a:t>.py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F33CD3B-F64F-49AB-9700-2DDFCB1E04D2}"/>
              </a:ext>
            </a:extLst>
          </p:cNvPr>
          <p:cNvSpPr/>
          <p:nvPr/>
        </p:nvSpPr>
        <p:spPr>
          <a:xfrm>
            <a:off x="755576" y="5682734"/>
            <a:ext cx="77768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hlinkClick r:id="rId5"/>
              </a:rPr>
              <a:t>https://drive.google.com/open?id=1dKmpqZB-i-S4BK5JKefzWNgILsJZkxy0</a:t>
            </a:r>
            <a:endParaRPr lang="ko-KR" altLang="en-US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C803DF8-874D-4DD9-A68F-320484BF07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3728" y="2868703"/>
            <a:ext cx="4257741" cy="216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992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5932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3526" y="1096216"/>
            <a:ext cx="8676821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>
              <a:latin typeface="넥슨 풋볼고딕 L" panose="020B0303000000000000" pitchFamily="50" charset="-127"/>
              <a:ea typeface="넥슨 풋볼고딕 L" panose="020B0303000000000000" pitchFamily="50" charset="-127"/>
              <a:sym typeface="Wingdings" panose="05000000000000000000" pitchFamily="2" charset="2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34AB51C-344B-43D3-A925-E59F48800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D020C5D-ABEB-4D6E-835D-D6FD31252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3045965"/>
            <a:ext cx="3733800" cy="2428875"/>
          </a:xfrm>
          <a:prstGeom prst="rect">
            <a:avLst/>
          </a:prstGeom>
        </p:spPr>
      </p:pic>
      <p:pic>
        <p:nvPicPr>
          <p:cNvPr id="1026" name="Picture 2" descr="are you readyì ëí ì´ë¯¸ì§ ê²ìê²°ê³¼">
            <a:extLst>
              <a:ext uri="{FF2B5EF4-FFF2-40B4-BE49-F238E27FC236}">
                <a16:creationId xmlns:a16="http://schemas.microsoft.com/office/drawing/2014/main" id="{E7A84C08-554A-4F95-8477-DB2AE1EAC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290500"/>
            <a:ext cx="6084168" cy="156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92579A-4E6A-4378-B75D-FB6F4081EDFF}"/>
              </a:ext>
            </a:extLst>
          </p:cNvPr>
          <p:cNvSpPr txBox="1"/>
          <p:nvPr/>
        </p:nvSpPr>
        <p:spPr>
          <a:xfrm>
            <a:off x="4208366" y="576178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832016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F6DA6E5-215C-49E8-BA8A-CFE7CF744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6" name="제목 2">
            <a:extLst>
              <a:ext uri="{FF2B5EF4-FFF2-40B4-BE49-F238E27FC236}">
                <a16:creationId xmlns:a16="http://schemas.microsoft.com/office/drawing/2014/main" id="{E085942E-18AF-459E-B968-6B92EFF126CC}"/>
              </a:ext>
            </a:extLst>
          </p:cNvPr>
          <p:cNvSpPr txBox="1">
            <a:spLocks/>
          </p:cNvSpPr>
          <p:nvPr/>
        </p:nvSpPr>
        <p:spPr>
          <a:xfrm>
            <a:off x="925175" y="-1954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4.2 Transfer Learning</a:t>
            </a:r>
            <a:endParaRPr lang="ko-KR" altLang="en-US" sz="2800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E72A2A-F41D-44E2-9BFF-0C4D064A04C2}"/>
              </a:ext>
            </a:extLst>
          </p:cNvPr>
          <p:cNvSpPr txBox="1"/>
          <p:nvPr/>
        </p:nvSpPr>
        <p:spPr>
          <a:xfrm>
            <a:off x="323528" y="1274564"/>
            <a:ext cx="8568666" cy="176663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/>
              <a:t>VGG16</a:t>
            </a:r>
            <a:r>
              <a:rPr lang="ko-KR" altLang="en-US" dirty="0"/>
              <a:t>을 이용한 전이학습</a:t>
            </a:r>
            <a:r>
              <a:rPr lang="en-US" altLang="ko-KR" dirty="0"/>
              <a:t>(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고양이 분류</a:t>
            </a:r>
            <a:r>
              <a:rPr lang="en-US" altLang="ko-KR" dirty="0"/>
              <a:t>): 91% </a:t>
            </a:r>
            <a:r>
              <a:rPr lang="ko-KR" altLang="en-US" dirty="0"/>
              <a:t>분류함</a:t>
            </a:r>
            <a:br>
              <a:rPr lang="en-US" altLang="ko-KR" dirty="0"/>
            </a:b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RESNET</a:t>
            </a:r>
            <a:r>
              <a:rPr lang="ko-KR" altLang="en-US" dirty="0"/>
              <a:t>을 이용한 전이학습</a:t>
            </a:r>
            <a:r>
              <a:rPr lang="en-US" altLang="ko-KR" dirty="0"/>
              <a:t>(CIFAR10)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    </a:t>
            </a:r>
            <a:r>
              <a:rPr lang="ko-KR" altLang="en-US" dirty="0"/>
              <a:t>인식률 </a:t>
            </a:r>
            <a:r>
              <a:rPr lang="en-US" altLang="ko-KR" dirty="0"/>
              <a:t>92.16% </a:t>
            </a:r>
            <a:r>
              <a:rPr lang="ko-KR" altLang="en-US" dirty="0"/>
              <a:t>다</a:t>
            </a:r>
            <a:r>
              <a:rPr lang="en-US" altLang="ko-KR" dirty="0"/>
              <a:t>. </a:t>
            </a:r>
            <a:r>
              <a:rPr lang="ko-KR" altLang="en-US" dirty="0"/>
              <a:t>좀 더 복잡한 모형은 </a:t>
            </a:r>
            <a:r>
              <a:rPr lang="en-US" altLang="ko-KR" dirty="0"/>
              <a:t>95% </a:t>
            </a:r>
            <a:r>
              <a:rPr lang="ko-KR" altLang="en-US" dirty="0"/>
              <a:t>정도라고 알려져 있음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    </a:t>
            </a:r>
            <a:endParaRPr lang="en-US" altLang="ko-KR" dirty="0">
              <a:solidFill>
                <a:srgbClr val="0033CC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2A4EF47-809F-4F65-9DBC-61B955E47DDB}"/>
              </a:ext>
            </a:extLst>
          </p:cNvPr>
          <p:cNvSpPr/>
          <p:nvPr/>
        </p:nvSpPr>
        <p:spPr>
          <a:xfrm>
            <a:off x="653548" y="1568400"/>
            <a:ext cx="5243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Cat_Dog_VGG16_2_Train.py, Cat_Dog_VGG16_2_Test.py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8938662-4575-410A-BB8D-2A3B6FEF7FAA}"/>
              </a:ext>
            </a:extLst>
          </p:cNvPr>
          <p:cNvSpPr/>
          <p:nvPr/>
        </p:nvSpPr>
        <p:spPr>
          <a:xfrm>
            <a:off x="653548" y="2702647"/>
            <a:ext cx="24388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Cifar10_RESNET_Train.py</a:t>
            </a:r>
          </a:p>
        </p:txBody>
      </p:sp>
    </p:spTree>
    <p:extLst>
      <p:ext uri="{BB962C8B-B14F-4D97-AF65-F5344CB8AC3E}">
        <p14:creationId xmlns:p14="http://schemas.microsoft.com/office/powerpoint/2010/main" val="472717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F6DA6E5-215C-49E8-BA8A-CFE7CF744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6" name="제목 2">
            <a:extLst>
              <a:ext uri="{FF2B5EF4-FFF2-40B4-BE49-F238E27FC236}">
                <a16:creationId xmlns:a16="http://schemas.microsoft.com/office/drawing/2014/main" id="{E085942E-18AF-459E-B968-6B92EFF126CC}"/>
              </a:ext>
            </a:extLst>
          </p:cNvPr>
          <p:cNvSpPr txBox="1">
            <a:spLocks/>
          </p:cNvSpPr>
          <p:nvPr/>
        </p:nvSpPr>
        <p:spPr>
          <a:xfrm>
            <a:off x="925175" y="-1954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4.2 Style Transfer</a:t>
            </a:r>
            <a:endParaRPr lang="ko-KR" altLang="en-US" sz="2800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46974E-FB60-4696-99AD-C1940B1CC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807" y="3207600"/>
            <a:ext cx="3882973" cy="25706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BEA911-F169-498A-A401-88502CBA8CE1}"/>
              </a:ext>
            </a:extLst>
          </p:cNvPr>
          <p:cNvSpPr txBox="1"/>
          <p:nvPr/>
        </p:nvSpPr>
        <p:spPr>
          <a:xfrm>
            <a:off x="287667" y="1092602"/>
            <a:ext cx="8568666" cy="147117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/>
              <a:t>CNN</a:t>
            </a:r>
            <a:r>
              <a:rPr lang="ko-KR" altLang="en-US" dirty="0"/>
              <a:t>의 </a:t>
            </a:r>
            <a:r>
              <a:rPr lang="en-US" altLang="ko-KR" dirty="0"/>
              <a:t>Conv. Layer Feature</a:t>
            </a:r>
            <a:r>
              <a:rPr lang="ko-KR" altLang="en-US" dirty="0"/>
              <a:t>의 구조를 이용해 아래와 같이 일반 사진을 합쳐 새로운 스타일을</a:t>
            </a:r>
            <a:br>
              <a:rPr lang="en-US" altLang="ko-KR" dirty="0"/>
            </a:br>
            <a:r>
              <a:rPr lang="ko-KR" altLang="en-US" dirty="0"/>
              <a:t>만들 수 있음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Conv. Layer</a:t>
            </a:r>
            <a:r>
              <a:rPr lang="ko-KR" altLang="en-US" dirty="0"/>
              <a:t>의 상위층은 개괄적인 윤곽을 나타내고 하위층은 국소적인 특징을 나타냄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아래 그림에서 튀빙겐에서 찍은 사진이 </a:t>
            </a:r>
            <a:r>
              <a:rPr lang="en-US" altLang="ko-KR" dirty="0"/>
              <a:t>Content</a:t>
            </a:r>
            <a:r>
              <a:rPr lang="ko-KR" altLang="en-US" dirty="0"/>
              <a:t>이고 고흐의</a:t>
            </a:r>
            <a:r>
              <a:rPr lang="en-US" altLang="ko-KR" dirty="0"/>
              <a:t>『</a:t>
            </a:r>
            <a:r>
              <a:rPr lang="ko-KR" altLang="en-US" dirty="0"/>
              <a:t>별이 빛나는 밤에</a:t>
            </a:r>
            <a:r>
              <a:rPr lang="en-US" altLang="ko-KR" dirty="0"/>
              <a:t>』</a:t>
            </a:r>
            <a:r>
              <a:rPr lang="ko-KR" altLang="en-US" dirty="0"/>
              <a:t>가 </a:t>
            </a:r>
            <a:r>
              <a:rPr lang="en-US" altLang="ko-KR" dirty="0"/>
              <a:t>Style</a:t>
            </a:r>
            <a:r>
              <a:rPr lang="ko-KR" altLang="en-US" dirty="0"/>
              <a:t>임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우리의 목표는 아래의 </a:t>
            </a:r>
            <a:r>
              <a:rPr lang="en-US" altLang="ko-KR" dirty="0"/>
              <a:t>Loss</a:t>
            </a:r>
            <a:r>
              <a:rPr lang="ko-KR" altLang="en-US" dirty="0"/>
              <a:t>를 최소화하는 이미지를 만드는 것임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568DAA8-0951-4262-8E49-9204375C12B5}"/>
              </a:ext>
            </a:extLst>
          </p:cNvPr>
          <p:cNvSpPr/>
          <p:nvPr/>
        </p:nvSpPr>
        <p:spPr>
          <a:xfrm>
            <a:off x="683568" y="2660052"/>
            <a:ext cx="85686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33CC"/>
                </a:solidFill>
                <a:sym typeface="Symbol" panose="05050102010706020507" pitchFamily="18" charset="2"/>
              </a:rPr>
              <a:t> · </a:t>
            </a:r>
            <a:r>
              <a:rPr lang="en-US" altLang="ko-KR" sz="1400" dirty="0">
                <a:solidFill>
                  <a:srgbClr val="0033CC"/>
                </a:solidFill>
              </a:rPr>
              <a:t>L(content(</a:t>
            </a:r>
            <a:r>
              <a:rPr lang="ko-KR" altLang="en-US" sz="1400" dirty="0">
                <a:solidFill>
                  <a:srgbClr val="0033CC"/>
                </a:solidFill>
              </a:rPr>
              <a:t>생성한 그림</a:t>
            </a:r>
            <a:r>
              <a:rPr lang="en-US" altLang="ko-KR" sz="1400" dirty="0">
                <a:solidFill>
                  <a:srgbClr val="0033CC"/>
                </a:solidFill>
              </a:rPr>
              <a:t>) - content(</a:t>
            </a:r>
            <a:r>
              <a:rPr lang="ko-KR" altLang="en-US" sz="1400" dirty="0">
                <a:solidFill>
                  <a:srgbClr val="0033CC"/>
                </a:solidFill>
              </a:rPr>
              <a:t>튀빙겐</a:t>
            </a:r>
            <a:r>
              <a:rPr lang="en-US" altLang="ko-KR" sz="1400" dirty="0">
                <a:solidFill>
                  <a:srgbClr val="0033CC"/>
                </a:solidFill>
              </a:rPr>
              <a:t> </a:t>
            </a:r>
            <a:r>
              <a:rPr lang="ko-KR" altLang="en-US" sz="1400" dirty="0">
                <a:solidFill>
                  <a:srgbClr val="0033CC"/>
                </a:solidFill>
              </a:rPr>
              <a:t>사진</a:t>
            </a:r>
            <a:r>
              <a:rPr lang="en-US" altLang="ko-KR" sz="1400" dirty="0">
                <a:solidFill>
                  <a:srgbClr val="0033CC"/>
                </a:solidFill>
              </a:rPr>
              <a:t>))</a:t>
            </a:r>
            <a:r>
              <a:rPr lang="ko-KR" altLang="en-US" sz="1400" dirty="0">
                <a:solidFill>
                  <a:srgbClr val="0033CC"/>
                </a:solidFill>
              </a:rPr>
              <a:t> </a:t>
            </a:r>
            <a:r>
              <a:rPr lang="en-US" altLang="ko-KR" sz="1400" dirty="0">
                <a:solidFill>
                  <a:srgbClr val="0033CC"/>
                </a:solidFill>
              </a:rPr>
              <a:t>+</a:t>
            </a:r>
            <a:r>
              <a:rPr lang="ko-KR" altLang="en-US" sz="1400" dirty="0">
                <a:solidFill>
                  <a:srgbClr val="0033CC"/>
                </a:solidFill>
              </a:rPr>
              <a:t> </a:t>
            </a:r>
            <a:r>
              <a:rPr lang="ko-KR" altLang="en-US" sz="1400" dirty="0">
                <a:solidFill>
                  <a:srgbClr val="0033CC"/>
                </a:solidFill>
                <a:sym typeface="Symbol" panose="05050102010706020507" pitchFamily="18" charset="2"/>
              </a:rPr>
              <a:t></a:t>
            </a:r>
            <a:r>
              <a:rPr lang="en-US" altLang="ko-KR" sz="1400" dirty="0">
                <a:solidFill>
                  <a:srgbClr val="0033CC"/>
                </a:solidFill>
                <a:sym typeface="Symbol" panose="05050102010706020507" pitchFamily="18" charset="2"/>
              </a:rPr>
              <a:t>·</a:t>
            </a:r>
            <a:r>
              <a:rPr lang="en-US" altLang="ko-KR" sz="1400" dirty="0">
                <a:solidFill>
                  <a:srgbClr val="0033CC"/>
                </a:solidFill>
              </a:rPr>
              <a:t>L(style(</a:t>
            </a:r>
            <a:r>
              <a:rPr lang="ko-KR" altLang="en-US" sz="1400" dirty="0">
                <a:solidFill>
                  <a:srgbClr val="0033CC"/>
                </a:solidFill>
              </a:rPr>
              <a:t>생성한 그림</a:t>
            </a:r>
            <a:r>
              <a:rPr lang="en-US" altLang="ko-KR" sz="1400" dirty="0">
                <a:solidFill>
                  <a:srgbClr val="0033CC"/>
                </a:solidFill>
              </a:rPr>
              <a:t>) - style(</a:t>
            </a:r>
            <a:r>
              <a:rPr lang="ko-KR" altLang="en-US" sz="1400" dirty="0">
                <a:solidFill>
                  <a:srgbClr val="0033CC"/>
                </a:solidFill>
              </a:rPr>
              <a:t>고흐 그림</a:t>
            </a:r>
            <a:r>
              <a:rPr lang="en-US" altLang="ko-KR" sz="1400" dirty="0">
                <a:solidFill>
                  <a:srgbClr val="0033CC"/>
                </a:solidFill>
              </a:rPr>
              <a:t>))</a:t>
            </a:r>
            <a:r>
              <a:rPr lang="ko-KR" altLang="en-US" sz="1400" dirty="0">
                <a:solidFill>
                  <a:srgbClr val="0033CC"/>
                </a:solidFill>
              </a:rPr>
              <a:t> </a:t>
            </a:r>
            <a:endParaRPr lang="en-US" altLang="ko-KR" sz="1400" dirty="0">
              <a:solidFill>
                <a:srgbClr val="0033CC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412D68-44B4-4B24-8CB5-CBFA8CE5631A}"/>
              </a:ext>
            </a:extLst>
          </p:cNvPr>
          <p:cNvSpPr/>
          <p:nvPr/>
        </p:nvSpPr>
        <p:spPr>
          <a:xfrm>
            <a:off x="3372280" y="5874487"/>
            <a:ext cx="15985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StyleTransfer.py</a:t>
            </a:r>
          </a:p>
        </p:txBody>
      </p:sp>
    </p:spTree>
    <p:extLst>
      <p:ext uri="{BB962C8B-B14F-4D97-AF65-F5344CB8AC3E}">
        <p14:creationId xmlns:p14="http://schemas.microsoft.com/office/powerpoint/2010/main" val="1293081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F6DA6E5-215C-49E8-BA8A-CFE7CF744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6" name="제목 2">
            <a:extLst>
              <a:ext uri="{FF2B5EF4-FFF2-40B4-BE49-F238E27FC236}">
                <a16:creationId xmlns:a16="http://schemas.microsoft.com/office/drawing/2014/main" id="{E085942E-18AF-459E-B968-6B92EFF126CC}"/>
              </a:ext>
            </a:extLst>
          </p:cNvPr>
          <p:cNvSpPr txBox="1">
            <a:spLocks/>
          </p:cNvSpPr>
          <p:nvPr/>
        </p:nvSpPr>
        <p:spPr>
          <a:xfrm>
            <a:off x="925175" y="-1954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4.3 </a:t>
            </a:r>
            <a:r>
              <a:rPr lang="en-US" altLang="ko-KR" sz="2800" dirty="0" err="1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AutoEncoder</a:t>
            </a:r>
            <a:endParaRPr lang="ko-KR" altLang="en-US" sz="2800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C7D385-D34B-43E7-A4A1-84EB64FEEF9C}"/>
              </a:ext>
            </a:extLst>
          </p:cNvPr>
          <p:cNvSpPr txBox="1"/>
          <p:nvPr/>
        </p:nvSpPr>
        <p:spPr>
          <a:xfrm>
            <a:off x="432240" y="1124744"/>
            <a:ext cx="8265335" cy="147117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오토 </a:t>
            </a:r>
            <a:r>
              <a:rPr lang="ko-KR" altLang="en-US" dirty="0" err="1"/>
              <a:t>엔코더는</a:t>
            </a:r>
            <a:r>
              <a:rPr lang="ko-KR" altLang="en-US" dirty="0"/>
              <a:t> 비지도학습 방법이다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레이블이 없음</a:t>
            </a:r>
            <a:endParaRPr lang="en-US" altLang="ko-KR" dirty="0"/>
          </a:p>
          <a:p>
            <a:r>
              <a:rPr lang="ko-KR" altLang="en-US" dirty="0"/>
              <a:t>오토 </a:t>
            </a:r>
            <a:r>
              <a:rPr lang="ko-KR" altLang="en-US" dirty="0" err="1"/>
              <a:t>엔코더는</a:t>
            </a:r>
            <a:r>
              <a:rPr lang="ko-KR" altLang="en-US" dirty="0"/>
              <a:t> </a:t>
            </a:r>
            <a:r>
              <a:rPr lang="en-US" altLang="ko-KR" dirty="0"/>
              <a:t>p</a:t>
            </a:r>
            <a:r>
              <a:rPr lang="ko-KR" altLang="en-US" dirty="0"/>
              <a:t>개의 입력차원을 </a:t>
            </a:r>
            <a:r>
              <a:rPr lang="en-US" altLang="ko-KR" dirty="0"/>
              <a:t>p </a:t>
            </a:r>
            <a:r>
              <a:rPr lang="ko-KR" altLang="en-US" dirty="0"/>
              <a:t>보다 작은 </a:t>
            </a:r>
            <a:r>
              <a:rPr lang="en-US" altLang="ko-KR" dirty="0"/>
              <a:t>k</a:t>
            </a:r>
            <a:r>
              <a:rPr lang="ko-KR" altLang="en-US" dirty="0"/>
              <a:t>개의 차원으로 압축</a:t>
            </a:r>
            <a:r>
              <a:rPr lang="en-US" altLang="ko-KR" dirty="0"/>
              <a:t>(Encode)</a:t>
            </a:r>
            <a:r>
              <a:rPr lang="ko-KR" altLang="en-US" dirty="0"/>
              <a:t>하고 이를 다시 </a:t>
            </a:r>
            <a:r>
              <a:rPr lang="en-US" altLang="ko-KR" dirty="0"/>
              <a:t>p </a:t>
            </a:r>
            <a:r>
              <a:rPr lang="ko-KR" altLang="en-US" dirty="0"/>
              <a:t>차원으로 복원</a:t>
            </a:r>
            <a:r>
              <a:rPr lang="en-US" altLang="ko-KR" dirty="0"/>
              <a:t>(decode) </a:t>
            </a:r>
            <a:r>
              <a:rPr lang="ko-KR" altLang="en-US" dirty="0"/>
              <a:t>한다</a:t>
            </a:r>
            <a:r>
              <a:rPr lang="en-US" altLang="ko-KR" dirty="0"/>
              <a:t>. </a:t>
            </a:r>
            <a:r>
              <a:rPr lang="ko-KR" altLang="en-US" dirty="0"/>
              <a:t>이는 통계학의 </a:t>
            </a:r>
            <a:r>
              <a:rPr lang="en-US" altLang="ko-KR" dirty="0"/>
              <a:t>PCA(Principle Component Analysis)</a:t>
            </a:r>
            <a:r>
              <a:rPr lang="ko-KR" altLang="en-US" dirty="0"/>
              <a:t>와 유사함</a:t>
            </a:r>
            <a:endParaRPr lang="en-US" altLang="ko-KR" dirty="0"/>
          </a:p>
          <a:p>
            <a:r>
              <a:rPr lang="en-US" altLang="ko-KR" dirty="0"/>
              <a:t>PCA</a:t>
            </a:r>
            <a:r>
              <a:rPr lang="ko-KR" altLang="en-US" dirty="0"/>
              <a:t>는 선형 </a:t>
            </a:r>
            <a:r>
              <a:rPr lang="en-US" altLang="ko-KR" dirty="0"/>
              <a:t>AE</a:t>
            </a:r>
            <a:r>
              <a:rPr lang="ko-KR" altLang="en-US" dirty="0"/>
              <a:t>라고 볼 수 있음</a:t>
            </a:r>
            <a:endParaRPr lang="en-US" altLang="ko-KR" dirty="0"/>
          </a:p>
          <a:p>
            <a:r>
              <a:rPr lang="ko-KR" altLang="en-US" dirty="0"/>
              <a:t>통계학에서는 </a:t>
            </a:r>
            <a:r>
              <a:rPr lang="en-US" altLang="ko-KR" dirty="0"/>
              <a:t>PCA</a:t>
            </a:r>
            <a:r>
              <a:rPr lang="ko-KR" altLang="en-US" dirty="0"/>
              <a:t>를 다차원 변수의 차원축소 방법으로 사용함</a:t>
            </a:r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9A1E892-7A94-44E5-841D-93DEEAD3A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30" y="3143574"/>
            <a:ext cx="3086076" cy="258968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4E70381-7B84-425A-AFE6-3E83CCC43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139" y="3454046"/>
            <a:ext cx="5089131" cy="245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227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F6DA6E5-215C-49E8-BA8A-CFE7CF744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6" name="제목 2">
            <a:extLst>
              <a:ext uri="{FF2B5EF4-FFF2-40B4-BE49-F238E27FC236}">
                <a16:creationId xmlns:a16="http://schemas.microsoft.com/office/drawing/2014/main" id="{E085942E-18AF-459E-B968-6B92EFF126CC}"/>
              </a:ext>
            </a:extLst>
          </p:cNvPr>
          <p:cNvSpPr txBox="1">
            <a:spLocks/>
          </p:cNvSpPr>
          <p:nvPr/>
        </p:nvSpPr>
        <p:spPr>
          <a:xfrm>
            <a:off x="925175" y="-1954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4.3 </a:t>
            </a:r>
            <a:r>
              <a:rPr lang="en-US" altLang="ko-KR" sz="2800" dirty="0" err="1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AutoEncoder</a:t>
            </a:r>
            <a:endParaRPr lang="ko-KR" altLang="en-US" sz="2800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5DBEF4A-D649-4EDE-9B8B-12610C7FDB9B}"/>
              </a:ext>
            </a:extLst>
          </p:cNvPr>
          <p:cNvSpPr/>
          <p:nvPr/>
        </p:nvSpPr>
        <p:spPr>
          <a:xfrm>
            <a:off x="560868" y="2374277"/>
            <a:ext cx="7668852" cy="3754874"/>
          </a:xfrm>
          <a:prstGeom prst="rect">
            <a:avLst/>
          </a:prstGeom>
          <a:ln w="19050">
            <a:solidFill>
              <a:srgbClr val="0033CC"/>
            </a:solidFill>
          </a:ln>
        </p:spPr>
        <p:txBody>
          <a:bodyPr wrap="square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0033CC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# </a:t>
            </a:r>
            <a:r>
              <a:rPr lang="en-US" altLang="ko-KR" sz="1400" dirty="0" err="1">
                <a:solidFill>
                  <a:srgbClr val="0033CC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PCA.ipynb</a:t>
            </a:r>
            <a:endParaRPr lang="en-US" altLang="ko-KR" sz="1400" dirty="0">
              <a:solidFill>
                <a:srgbClr val="0033CC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from </a:t>
            </a:r>
            <a:r>
              <a:rPr lang="en-US" altLang="ko-KR" sz="1400" dirty="0" err="1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sklearn.datasets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import </a:t>
            </a:r>
            <a:r>
              <a:rPr lang="en-US" altLang="ko-KR" sz="1400" dirty="0" err="1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load_digits</a:t>
            </a:r>
            <a:endParaRPr lang="en-US" altLang="ko-KR" sz="1400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from matplotlib import </a:t>
            </a:r>
            <a:r>
              <a:rPr lang="en-US" altLang="ko-KR" sz="1400" dirty="0" err="1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pyplot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as </a:t>
            </a:r>
            <a:r>
              <a:rPr lang="en-US" altLang="ko-KR" sz="1400" dirty="0" err="1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plt</a:t>
            </a:r>
            <a:endParaRPr lang="en-US" altLang="ko-KR" sz="1400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digits = </a:t>
            </a:r>
            <a:r>
              <a:rPr lang="en-US" altLang="ko-KR" sz="1400" dirty="0" err="1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load_digits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()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print(</a:t>
            </a:r>
            <a:r>
              <a:rPr lang="en-US" altLang="ko-KR" sz="1400" dirty="0" err="1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digits.data.shape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)     </a:t>
            </a:r>
            <a:r>
              <a:rPr lang="en-US" altLang="ko-KR" sz="1400" dirty="0">
                <a:solidFill>
                  <a:srgbClr val="FF000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# digits</a:t>
            </a:r>
            <a:r>
              <a:rPr lang="ko-KR" altLang="en-US" sz="1400" dirty="0">
                <a:solidFill>
                  <a:srgbClr val="FF000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는 </a:t>
            </a:r>
            <a:r>
              <a:rPr lang="en-US" altLang="ko-KR" sz="1400" dirty="0">
                <a:solidFill>
                  <a:srgbClr val="FF000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(1797, 64) </a:t>
            </a:r>
            <a:r>
              <a:rPr lang="ko-KR" altLang="en-US" sz="1400" dirty="0">
                <a:solidFill>
                  <a:srgbClr val="FF000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데이터로 </a:t>
            </a:r>
            <a:r>
              <a:rPr lang="en-US" altLang="ko-KR" sz="1400" dirty="0">
                <a:solidFill>
                  <a:srgbClr val="FF000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8*8 </a:t>
            </a:r>
            <a:r>
              <a:rPr lang="ko-KR" altLang="en-US" sz="1400" dirty="0">
                <a:solidFill>
                  <a:srgbClr val="FF000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숫자 이미지다</a:t>
            </a:r>
            <a:r>
              <a:rPr lang="en-US" altLang="ko-KR" sz="1400" dirty="0">
                <a:solidFill>
                  <a:srgbClr val="FF000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.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fig = </a:t>
            </a:r>
            <a:r>
              <a:rPr lang="en-US" altLang="ko-KR" sz="1400" dirty="0" err="1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plt.figure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</a:t>
            </a:r>
            <a:r>
              <a:rPr lang="en-US" altLang="ko-KR" sz="1400" dirty="0" err="1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figsize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=(6, 6)) # figure size in inches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for </a:t>
            </a:r>
            <a:r>
              <a:rPr lang="en-US" altLang="ko-KR" sz="1400" dirty="0" err="1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i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in range(64):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   ax = </a:t>
            </a:r>
            <a:r>
              <a:rPr lang="en-US" altLang="ko-KR" sz="1400" dirty="0" err="1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fig.add_subplot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(8, 8, </a:t>
            </a:r>
            <a:r>
              <a:rPr lang="en-US" altLang="ko-KR" sz="1400" dirty="0" err="1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i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+ 1, </a:t>
            </a:r>
            <a:r>
              <a:rPr lang="en-US" altLang="ko-KR" sz="1400" dirty="0" err="1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xticks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=[], </a:t>
            </a:r>
            <a:r>
              <a:rPr lang="en-US" altLang="ko-KR" sz="1400" dirty="0" err="1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yticks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=[])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   </a:t>
            </a:r>
            <a:r>
              <a:rPr lang="en-US" altLang="ko-KR" sz="1400" dirty="0" err="1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ax.imshow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</a:t>
            </a:r>
            <a:r>
              <a:rPr lang="en-US" altLang="ko-KR" sz="1400" dirty="0" err="1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digits.images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[</a:t>
            </a:r>
            <a:r>
              <a:rPr lang="en-US" altLang="ko-KR" sz="1400" dirty="0" err="1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i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], </a:t>
            </a:r>
            <a:r>
              <a:rPr lang="en-US" altLang="ko-KR" sz="1400" dirty="0" err="1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cmap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=</a:t>
            </a:r>
            <a:r>
              <a:rPr lang="en-US" altLang="ko-KR" sz="1400" dirty="0" err="1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plt.cm.binary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, interpolation='nearest’)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from </a:t>
            </a:r>
            <a:r>
              <a:rPr lang="en-US" altLang="ko-KR" sz="1400" dirty="0" err="1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sklearn.decomposition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import PCA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pca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= PCA(</a:t>
            </a:r>
            <a:r>
              <a:rPr lang="en-US" altLang="ko-KR" sz="1400" dirty="0" err="1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n_components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=3)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proj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= </a:t>
            </a:r>
            <a:r>
              <a:rPr lang="en-US" altLang="ko-KR" sz="1400" dirty="0" err="1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pca.fit_transform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</a:t>
            </a:r>
            <a:r>
              <a:rPr lang="en-US" altLang="ko-KR" sz="1400" dirty="0" err="1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digits.data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) # PCA Score 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proj.shape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                   </a:t>
            </a:r>
            <a:r>
              <a:rPr lang="en-US" altLang="ko-KR" sz="1400" dirty="0">
                <a:solidFill>
                  <a:srgbClr val="FF000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# </a:t>
            </a:r>
            <a:r>
              <a:rPr lang="en-US" altLang="ko-KR" sz="1400" dirty="0" err="1">
                <a:solidFill>
                  <a:srgbClr val="FF000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proj</a:t>
            </a:r>
            <a:r>
              <a:rPr lang="ko-KR" altLang="en-US" sz="1400" dirty="0">
                <a:solidFill>
                  <a:srgbClr val="FF000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는 </a:t>
            </a:r>
            <a:r>
              <a:rPr lang="en-US" altLang="ko-KR" sz="1400" dirty="0">
                <a:solidFill>
                  <a:srgbClr val="FF000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PCA</a:t>
            </a:r>
            <a:r>
              <a:rPr lang="ko-KR" altLang="en-US" sz="1400" dirty="0">
                <a:solidFill>
                  <a:srgbClr val="FF000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를 통해 </a:t>
            </a:r>
            <a:r>
              <a:rPr lang="en-US" altLang="ko-KR" sz="1400" dirty="0">
                <a:solidFill>
                  <a:srgbClr val="FF000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(1797,3) </a:t>
            </a:r>
            <a:r>
              <a:rPr lang="ko-KR" altLang="en-US" sz="1400" dirty="0">
                <a:solidFill>
                  <a:srgbClr val="FF000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데이터로 </a:t>
            </a:r>
            <a:r>
              <a:rPr lang="en-US" altLang="ko-KR" sz="1400" dirty="0">
                <a:solidFill>
                  <a:srgbClr val="FF000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64</a:t>
            </a:r>
            <a:r>
              <a:rPr lang="ko-KR" altLang="en-US" sz="1400" dirty="0">
                <a:solidFill>
                  <a:srgbClr val="FF000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개의 차원을 </a:t>
            </a:r>
            <a:r>
              <a:rPr lang="en-US" altLang="ko-KR" sz="1400" dirty="0">
                <a:solidFill>
                  <a:srgbClr val="FF000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3</a:t>
            </a:r>
            <a:r>
              <a:rPr lang="ko-KR" altLang="en-US" sz="1400" dirty="0">
                <a:solidFill>
                  <a:srgbClr val="FF000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차원으로 줄인 데이터다</a:t>
            </a:r>
            <a:r>
              <a:rPr lang="en-US" altLang="ko-KR" sz="1400" dirty="0">
                <a:solidFill>
                  <a:srgbClr val="FF0000"/>
                </a:solidFill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.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solidFill>
                <a:srgbClr val="FF0000"/>
              </a:solidFill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plt.scatter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</a:t>
            </a:r>
            <a:r>
              <a:rPr lang="en-US" altLang="ko-KR" sz="1400" dirty="0" err="1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proj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[:, 0], </a:t>
            </a:r>
            <a:r>
              <a:rPr lang="en-US" altLang="ko-KR" sz="1400" dirty="0" err="1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proj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[:, 1], c=</a:t>
            </a:r>
            <a:r>
              <a:rPr lang="en-US" altLang="ko-KR" sz="1400" dirty="0" err="1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digits.target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)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plt.colorbar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CD2030-2962-4275-861F-C0C719851A42}"/>
              </a:ext>
            </a:extLst>
          </p:cNvPr>
          <p:cNvSpPr txBox="1"/>
          <p:nvPr/>
        </p:nvSpPr>
        <p:spPr>
          <a:xfrm>
            <a:off x="432240" y="1124744"/>
            <a:ext cx="8265335" cy="38856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아래 코드는 </a:t>
            </a:r>
            <a:r>
              <a:rPr lang="en-US" altLang="ko-KR" dirty="0"/>
              <a:t>8*8 </a:t>
            </a:r>
            <a:r>
              <a:rPr lang="ko-KR" altLang="en-US" dirty="0"/>
              <a:t>숫자 이미지를 </a:t>
            </a:r>
            <a:r>
              <a:rPr lang="en-US" altLang="ko-KR" dirty="0"/>
              <a:t>PCA</a:t>
            </a:r>
            <a:r>
              <a:rPr lang="ko-KR" altLang="en-US" dirty="0"/>
              <a:t>를 통해 </a:t>
            </a:r>
            <a:r>
              <a:rPr lang="en-US" altLang="ko-KR" dirty="0"/>
              <a:t>3</a:t>
            </a:r>
            <a:r>
              <a:rPr lang="ko-KR" altLang="en-US" dirty="0"/>
              <a:t>개 차원으로 축소하는 코드임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29692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F6DA6E5-215C-49E8-BA8A-CFE7CF744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6" name="제목 2">
            <a:extLst>
              <a:ext uri="{FF2B5EF4-FFF2-40B4-BE49-F238E27FC236}">
                <a16:creationId xmlns:a16="http://schemas.microsoft.com/office/drawing/2014/main" id="{E085942E-18AF-459E-B968-6B92EFF126CC}"/>
              </a:ext>
            </a:extLst>
          </p:cNvPr>
          <p:cNvSpPr txBox="1">
            <a:spLocks/>
          </p:cNvSpPr>
          <p:nvPr/>
        </p:nvSpPr>
        <p:spPr>
          <a:xfrm>
            <a:off x="925175" y="-1954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4.3 </a:t>
            </a:r>
            <a:r>
              <a:rPr lang="en-US" altLang="ko-KR" sz="2800" dirty="0" err="1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AutoEncoder</a:t>
            </a:r>
            <a:endParaRPr lang="ko-KR" altLang="en-US" sz="2800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1BA094-1497-4914-844A-354E7841BA19}"/>
              </a:ext>
            </a:extLst>
          </p:cNvPr>
          <p:cNvSpPr txBox="1"/>
          <p:nvPr/>
        </p:nvSpPr>
        <p:spPr>
          <a:xfrm>
            <a:off x="432240" y="1124744"/>
            <a:ext cx="8265335" cy="112646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좌측 그림은 </a:t>
            </a:r>
            <a:r>
              <a:rPr lang="en-US" altLang="ko-KR" dirty="0"/>
              <a:t>8*8 </a:t>
            </a:r>
            <a:r>
              <a:rPr lang="ko-KR" altLang="en-US" dirty="0"/>
              <a:t>숫자 이미지 모양이고 우측은 이를 </a:t>
            </a:r>
            <a:r>
              <a:rPr lang="en-US" altLang="ko-KR" dirty="0"/>
              <a:t>PCA</a:t>
            </a:r>
            <a:r>
              <a:rPr lang="ko-KR" altLang="en-US" dirty="0"/>
              <a:t>로 </a:t>
            </a:r>
            <a:r>
              <a:rPr lang="en-US" altLang="ko-KR" dirty="0"/>
              <a:t>3</a:t>
            </a:r>
            <a:r>
              <a:rPr lang="ko-KR" altLang="en-US" dirty="0"/>
              <a:t>차원 압축했을 때</a:t>
            </a:r>
            <a:r>
              <a:rPr lang="en-US" altLang="ko-KR" dirty="0"/>
              <a:t>, 3</a:t>
            </a:r>
            <a:r>
              <a:rPr lang="ko-KR" altLang="en-US" dirty="0"/>
              <a:t>차원 공간에서 </a:t>
            </a:r>
            <a:br>
              <a:rPr lang="en-US" altLang="ko-KR" dirty="0"/>
            </a:br>
            <a:r>
              <a:rPr lang="ko-KR" altLang="en-US" dirty="0"/>
              <a:t>숫자들</a:t>
            </a:r>
            <a:r>
              <a:rPr lang="en-US" altLang="ko-KR" dirty="0"/>
              <a:t>(</a:t>
            </a:r>
            <a:r>
              <a:rPr lang="ko-KR" altLang="en-US" dirty="0"/>
              <a:t>점들</a:t>
            </a:r>
            <a:r>
              <a:rPr lang="en-US" altLang="ko-KR" dirty="0"/>
              <a:t>)</a:t>
            </a:r>
            <a:r>
              <a:rPr lang="ko-KR" altLang="en-US" dirty="0"/>
              <a:t>이 군집화 된 모양을 보여주는 결과임</a:t>
            </a:r>
            <a:endParaRPr lang="en-US" altLang="ko-KR" dirty="0"/>
          </a:p>
          <a:p>
            <a:r>
              <a:rPr lang="ko-KR" altLang="en-US" dirty="0"/>
              <a:t>군집화 되어 있다는 것은 같은 숫자들은 </a:t>
            </a:r>
            <a:r>
              <a:rPr lang="en-US" altLang="ko-KR" dirty="0"/>
              <a:t>3</a:t>
            </a:r>
            <a:r>
              <a:rPr lang="ko-KR" altLang="en-US" dirty="0"/>
              <a:t>차원 공간에서 모여 있음을 의미하는 것으로 </a:t>
            </a:r>
            <a:r>
              <a:rPr lang="en-US" altLang="ko-KR" dirty="0"/>
              <a:t>64</a:t>
            </a:r>
            <a:r>
              <a:rPr lang="ko-KR" altLang="en-US" dirty="0"/>
              <a:t>차원을 </a:t>
            </a:r>
            <a:br>
              <a:rPr lang="en-US" altLang="ko-KR" dirty="0"/>
            </a:br>
            <a:r>
              <a:rPr lang="en-US" altLang="ko-KR" dirty="0"/>
              <a:t>3</a:t>
            </a:r>
            <a:r>
              <a:rPr lang="ko-KR" altLang="en-US" dirty="0"/>
              <a:t>차원으로 줄여도 어느 정도 숫자 분류가 가능함을 시사하는 결과임</a:t>
            </a:r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390A49-1F09-428C-9B7E-DC49ADE32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543831"/>
            <a:ext cx="3126992" cy="31505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9C14346-B2A5-4F0E-9168-AAB4EF820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2552217"/>
            <a:ext cx="4236611" cy="313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76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53743</TotalTime>
  <Words>2860</Words>
  <Application>Microsoft Office PowerPoint</Application>
  <PresentationFormat>화면 슬라이드 쇼(4:3)</PresentationFormat>
  <Paragraphs>388</Paragraphs>
  <Slides>42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0" baseType="lpstr">
      <vt:lpstr>se-nanumgothic</vt:lpstr>
      <vt:lpstr>가는각진제목체</vt:lpstr>
      <vt:lpstr>Dotum</vt:lpstr>
      <vt:lpstr>Arial</vt:lpstr>
      <vt:lpstr>넥슨 풋볼고딕 B</vt:lpstr>
      <vt:lpstr>넥슨 풋볼고딕 L</vt:lpstr>
      <vt:lpstr>맑은 고딕</vt:lpstr>
      <vt:lpstr>Office 테마</vt:lpstr>
      <vt:lpstr>Image/Video BM 이해 -이미지 응용기술-</vt:lpstr>
      <vt:lpstr>4. 이미지 응용기술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딥러닝과 텐서플로우</dc:title>
  <dc:creator>김승환</dc:creator>
  <cp:lastModifiedBy>승환 김</cp:lastModifiedBy>
  <cp:revision>1834</cp:revision>
  <cp:lastPrinted>2019-05-25T01:36:11Z</cp:lastPrinted>
  <dcterms:created xsi:type="dcterms:W3CDTF">2012-11-06T06:53:25Z</dcterms:created>
  <dcterms:modified xsi:type="dcterms:W3CDTF">2019-07-07T06:07:31Z</dcterms:modified>
</cp:coreProperties>
</file>